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ink/ink1.xml" ContentType="application/inkml+xml"/>
  <Override PartName="/ppt/notesSlides/notesSlide47.xml" ContentType="application/vnd.openxmlformats-officedocument.presentationml.notesSlide+xml"/>
  <Override PartName="/ppt/ink/ink2.xml" ContentType="application/inkml+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ink/ink3.xml" ContentType="application/inkml+xml"/>
  <Override PartName="/ppt/notesSlides/notesSlide50.xml" ContentType="application/vnd.openxmlformats-officedocument.presentationml.notesSlide+xml"/>
  <Override PartName="/ppt/ink/ink4.xml" ContentType="application/inkml+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ink/ink5.xml" ContentType="application/inkml+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89"/>
  </p:notesMasterIdLst>
  <p:handoutMasterIdLst>
    <p:handoutMasterId r:id="rId90"/>
  </p:handoutMasterIdLst>
  <p:sldIdLst>
    <p:sldId id="1777" r:id="rId2"/>
    <p:sldId id="1838" r:id="rId3"/>
    <p:sldId id="1851" r:id="rId4"/>
    <p:sldId id="1852" r:id="rId5"/>
    <p:sldId id="422" r:id="rId6"/>
    <p:sldId id="423" r:id="rId7"/>
    <p:sldId id="435" r:id="rId8"/>
    <p:sldId id="1836" r:id="rId9"/>
    <p:sldId id="425" r:id="rId10"/>
    <p:sldId id="426" r:id="rId11"/>
    <p:sldId id="427" r:id="rId12"/>
    <p:sldId id="1853" r:id="rId13"/>
    <p:sldId id="1855" r:id="rId14"/>
    <p:sldId id="1862" r:id="rId15"/>
    <p:sldId id="1856" r:id="rId16"/>
    <p:sldId id="1857" r:id="rId17"/>
    <p:sldId id="1858" r:id="rId18"/>
    <p:sldId id="1859" r:id="rId19"/>
    <p:sldId id="1860" r:id="rId20"/>
    <p:sldId id="1861" r:id="rId21"/>
    <p:sldId id="428" r:id="rId22"/>
    <p:sldId id="431" r:id="rId23"/>
    <p:sldId id="432" r:id="rId24"/>
    <p:sldId id="433" r:id="rId25"/>
    <p:sldId id="1833" r:id="rId26"/>
    <p:sldId id="450" r:id="rId27"/>
    <p:sldId id="1837" r:id="rId28"/>
    <p:sldId id="457" r:id="rId29"/>
    <p:sldId id="437" r:id="rId30"/>
    <p:sldId id="438" r:id="rId31"/>
    <p:sldId id="439" r:id="rId32"/>
    <p:sldId id="440" r:id="rId33"/>
    <p:sldId id="456" r:id="rId34"/>
    <p:sldId id="475" r:id="rId35"/>
    <p:sldId id="596" r:id="rId36"/>
    <p:sldId id="476" r:id="rId37"/>
    <p:sldId id="477" r:id="rId38"/>
    <p:sldId id="478" r:id="rId39"/>
    <p:sldId id="479" r:id="rId40"/>
    <p:sldId id="1845" r:id="rId41"/>
    <p:sldId id="1846" r:id="rId42"/>
    <p:sldId id="1847" r:id="rId43"/>
    <p:sldId id="1848" r:id="rId44"/>
    <p:sldId id="1849" r:id="rId45"/>
    <p:sldId id="1814" r:id="rId46"/>
    <p:sldId id="1813" r:id="rId47"/>
    <p:sldId id="1780" r:id="rId48"/>
    <p:sldId id="1781" r:id="rId49"/>
    <p:sldId id="1782" r:id="rId50"/>
    <p:sldId id="1783" r:id="rId51"/>
    <p:sldId id="1784" r:id="rId52"/>
    <p:sldId id="1785" r:id="rId53"/>
    <p:sldId id="1786" r:id="rId54"/>
    <p:sldId id="1787" r:id="rId55"/>
    <p:sldId id="1788" r:id="rId56"/>
    <p:sldId id="1789" r:id="rId57"/>
    <p:sldId id="1790" r:id="rId58"/>
    <p:sldId id="1791" r:id="rId59"/>
    <p:sldId id="1792" r:id="rId60"/>
    <p:sldId id="1793" r:id="rId61"/>
    <p:sldId id="1794" r:id="rId62"/>
    <p:sldId id="1795" r:id="rId63"/>
    <p:sldId id="1796" r:id="rId64"/>
    <p:sldId id="1797" r:id="rId65"/>
    <p:sldId id="1816" r:id="rId66"/>
    <p:sldId id="1817" r:id="rId67"/>
    <p:sldId id="1818" r:id="rId68"/>
    <p:sldId id="1799" r:id="rId69"/>
    <p:sldId id="1801" r:id="rId70"/>
    <p:sldId id="1802" r:id="rId71"/>
    <p:sldId id="1803" r:id="rId72"/>
    <p:sldId id="1804" r:id="rId73"/>
    <p:sldId id="1805" r:id="rId74"/>
    <p:sldId id="1806" r:id="rId75"/>
    <p:sldId id="1807" r:id="rId76"/>
    <p:sldId id="1809" r:id="rId77"/>
    <p:sldId id="1800" r:id="rId78"/>
    <p:sldId id="1810" r:id="rId79"/>
    <p:sldId id="1808" r:id="rId80"/>
    <p:sldId id="1811" r:id="rId81"/>
    <p:sldId id="1819" r:id="rId82"/>
    <p:sldId id="1820" r:id="rId83"/>
    <p:sldId id="1840" r:id="rId84"/>
    <p:sldId id="1841" r:id="rId85"/>
    <p:sldId id="1842" r:id="rId86"/>
    <p:sldId id="1843" r:id="rId87"/>
    <p:sldId id="1839" r:id="rId88"/>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95ECB"/>
    <a:srgbClr val="333399"/>
    <a:srgbClr val="0000FF"/>
    <a:srgbClr val="FF0066"/>
    <a:srgbClr val="008000"/>
    <a:srgbClr val="D60093"/>
    <a:srgbClr val="33CC33"/>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23" autoAdjust="0"/>
    <p:restoredTop sz="88272" autoAdjust="0"/>
  </p:normalViewPr>
  <p:slideViewPr>
    <p:cSldViewPr>
      <p:cViewPr varScale="1">
        <p:scale>
          <a:sx n="108" d="100"/>
          <a:sy n="108" d="100"/>
        </p:scale>
        <p:origin x="2024" y="200"/>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svg"/><Relationship Id="rId1"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9.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83C50B-6054-455F-90D6-FB2A8A57E038}" type="doc">
      <dgm:prSet loTypeId="urn:microsoft.com/office/officeart/2018/5/layout/IconCircleLabelList" loCatId="icon" qsTypeId="urn:microsoft.com/office/officeart/2005/8/quickstyle/simple1" qsCatId="simple" csTypeId="urn:microsoft.com/office/officeart/2018/5/colors/Iconchunking_neutralicon_accent2_2" csCatId="accent2" phldr="1"/>
      <dgm:spPr/>
      <dgm:t>
        <a:bodyPr/>
        <a:lstStyle/>
        <a:p>
          <a:endParaRPr lang="en-US"/>
        </a:p>
      </dgm:t>
    </dgm:pt>
    <dgm:pt modelId="{EE6B2975-BCDD-4B8A-BEF6-6FE368AB3DD3}">
      <dgm:prSet/>
      <dgm:spPr/>
      <dgm:t>
        <a:bodyPr/>
        <a:lstStyle/>
        <a:p>
          <a:pPr>
            <a:defRPr cap="all"/>
          </a:pPr>
          <a:r>
            <a:rPr lang="en-US" dirty="0"/>
            <a:t>Quiz 1 is due tonight before 11:59pm.</a:t>
          </a:r>
        </a:p>
      </dgm:t>
    </dgm:pt>
    <dgm:pt modelId="{BFFCA771-36F9-46D5-9C2A-D19EAE6C223F}" type="parTrans" cxnId="{39796976-6326-42CB-AB14-602239CD345B}">
      <dgm:prSet/>
      <dgm:spPr/>
      <dgm:t>
        <a:bodyPr/>
        <a:lstStyle/>
        <a:p>
          <a:endParaRPr lang="en-US"/>
        </a:p>
      </dgm:t>
    </dgm:pt>
    <dgm:pt modelId="{2C369B64-4696-44ED-B327-697638F4A597}" type="sibTrans" cxnId="{39796976-6326-42CB-AB14-602239CD345B}">
      <dgm:prSet/>
      <dgm:spPr/>
      <dgm:t>
        <a:bodyPr/>
        <a:lstStyle/>
        <a:p>
          <a:endParaRPr lang="en-US"/>
        </a:p>
      </dgm:t>
    </dgm:pt>
    <dgm:pt modelId="{A48D0B29-4241-4399-A6C3-41F5433E7A67}">
      <dgm:prSet/>
      <dgm:spPr/>
      <dgm:t>
        <a:bodyPr/>
        <a:lstStyle/>
        <a:p>
          <a:pPr>
            <a:defRPr cap="all"/>
          </a:pPr>
          <a:r>
            <a:rPr lang="en-US" dirty="0"/>
            <a:t>Help us help you on Piazza</a:t>
          </a:r>
        </a:p>
      </dgm:t>
    </dgm:pt>
    <dgm:pt modelId="{E47BFA79-C5A5-41FE-89B6-A7D442D1BADC}" type="parTrans" cxnId="{ABEAD8F4-F414-45F8-8BAB-04CF35453C17}">
      <dgm:prSet/>
      <dgm:spPr/>
      <dgm:t>
        <a:bodyPr/>
        <a:lstStyle/>
        <a:p>
          <a:endParaRPr lang="en-US"/>
        </a:p>
      </dgm:t>
    </dgm:pt>
    <dgm:pt modelId="{FF49A62F-09B9-4824-860D-A57C33BFD23C}" type="sibTrans" cxnId="{ABEAD8F4-F414-45F8-8BAB-04CF35453C17}">
      <dgm:prSet/>
      <dgm:spPr/>
      <dgm:t>
        <a:bodyPr/>
        <a:lstStyle/>
        <a:p>
          <a:endParaRPr lang="en-US"/>
        </a:p>
      </dgm:t>
    </dgm:pt>
    <dgm:pt modelId="{B300A597-B889-4E59-ABDD-437047D2ACAF}">
      <dgm:prSet/>
      <dgm:spPr/>
      <dgm:t>
        <a:bodyPr/>
        <a:lstStyle/>
        <a:p>
          <a:pPr>
            <a:defRPr cap="all"/>
          </a:pPr>
          <a:r>
            <a:rPr lang="en-US" dirty="0"/>
            <a:t>Read Textbook Chapter 5</a:t>
          </a:r>
        </a:p>
      </dgm:t>
    </dgm:pt>
    <dgm:pt modelId="{7C89342F-F0B4-4731-9E06-7410BAA11441}" type="parTrans" cxnId="{A920EB66-4E1A-4D44-8375-5349B68CCF48}">
      <dgm:prSet/>
      <dgm:spPr/>
      <dgm:t>
        <a:bodyPr/>
        <a:lstStyle/>
        <a:p>
          <a:endParaRPr lang="en-US"/>
        </a:p>
      </dgm:t>
    </dgm:pt>
    <dgm:pt modelId="{74B5C8E1-4E2C-459E-85B2-55D1610E0771}" type="sibTrans" cxnId="{A920EB66-4E1A-4D44-8375-5349B68CCF48}">
      <dgm:prSet/>
      <dgm:spPr/>
      <dgm:t>
        <a:bodyPr/>
        <a:lstStyle/>
        <a:p>
          <a:endParaRPr lang="en-US"/>
        </a:p>
      </dgm:t>
    </dgm:pt>
    <dgm:pt modelId="{4AB8C81F-4798-487C-A2B3-0B6FD6BBBFEB}" type="pres">
      <dgm:prSet presAssocID="{2583C50B-6054-455F-90D6-FB2A8A57E038}" presName="root" presStyleCnt="0">
        <dgm:presLayoutVars>
          <dgm:dir/>
          <dgm:resizeHandles val="exact"/>
        </dgm:presLayoutVars>
      </dgm:prSet>
      <dgm:spPr/>
    </dgm:pt>
    <dgm:pt modelId="{ED9E2981-9FA3-4167-9137-848EBBBDB779}" type="pres">
      <dgm:prSet presAssocID="{EE6B2975-BCDD-4B8A-BEF6-6FE368AB3DD3}" presName="compNode" presStyleCnt="0"/>
      <dgm:spPr/>
    </dgm:pt>
    <dgm:pt modelId="{4C38FDB1-114E-42BC-9744-E2622D628DCA}" type="pres">
      <dgm:prSet presAssocID="{EE6B2975-BCDD-4B8A-BEF6-6FE368AB3DD3}" presName="iconBgRect" presStyleLbl="bgShp" presStyleIdx="0" presStyleCnt="3"/>
      <dgm:spPr/>
    </dgm:pt>
    <dgm:pt modelId="{466C379B-8C85-4675-AA0C-42B9B9BEC319}" type="pres">
      <dgm:prSet presAssocID="{EE6B2975-BCDD-4B8A-BEF6-6FE368AB3DD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ck"/>
        </a:ext>
      </dgm:extLst>
    </dgm:pt>
    <dgm:pt modelId="{ECC22B67-2A0C-460E-97C9-8F1B6ED6964F}" type="pres">
      <dgm:prSet presAssocID="{EE6B2975-BCDD-4B8A-BEF6-6FE368AB3DD3}" presName="spaceRect" presStyleCnt="0"/>
      <dgm:spPr/>
    </dgm:pt>
    <dgm:pt modelId="{C28A1521-AC83-4653-A265-120D95171897}" type="pres">
      <dgm:prSet presAssocID="{EE6B2975-BCDD-4B8A-BEF6-6FE368AB3DD3}" presName="textRect" presStyleLbl="revTx" presStyleIdx="0" presStyleCnt="3">
        <dgm:presLayoutVars>
          <dgm:chMax val="1"/>
          <dgm:chPref val="1"/>
        </dgm:presLayoutVars>
      </dgm:prSet>
      <dgm:spPr/>
    </dgm:pt>
    <dgm:pt modelId="{F316EF51-5893-4B8E-ACDB-5A7D2A6DDCC5}" type="pres">
      <dgm:prSet presAssocID="{2C369B64-4696-44ED-B327-697638F4A597}" presName="sibTrans" presStyleCnt="0"/>
      <dgm:spPr/>
    </dgm:pt>
    <dgm:pt modelId="{1E33C28C-8B7B-4FEF-A7A6-6BB1319B024B}" type="pres">
      <dgm:prSet presAssocID="{A48D0B29-4241-4399-A6C3-41F5433E7A67}" presName="compNode" presStyleCnt="0"/>
      <dgm:spPr/>
    </dgm:pt>
    <dgm:pt modelId="{414DD1B6-05FB-462D-ACF0-72D229570FD6}" type="pres">
      <dgm:prSet presAssocID="{A48D0B29-4241-4399-A6C3-41F5433E7A67}" presName="iconBgRect" presStyleLbl="bgShp" presStyleIdx="1" presStyleCnt="3"/>
      <dgm:spPr/>
    </dgm:pt>
    <dgm:pt modelId="{75147B01-1FF9-4719-95F5-5C20CE323C71}" type="pres">
      <dgm:prSet presAssocID="{A48D0B29-4241-4399-A6C3-41F5433E7A6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ssroom"/>
        </a:ext>
      </dgm:extLst>
    </dgm:pt>
    <dgm:pt modelId="{341E67C8-FE85-429B-BC52-C0DB17AF0543}" type="pres">
      <dgm:prSet presAssocID="{A48D0B29-4241-4399-A6C3-41F5433E7A67}" presName="spaceRect" presStyleCnt="0"/>
      <dgm:spPr/>
    </dgm:pt>
    <dgm:pt modelId="{C9B5B8DE-0FB1-492E-90B5-9344C3FC8C78}" type="pres">
      <dgm:prSet presAssocID="{A48D0B29-4241-4399-A6C3-41F5433E7A67}" presName="textRect" presStyleLbl="revTx" presStyleIdx="1" presStyleCnt="3">
        <dgm:presLayoutVars>
          <dgm:chMax val="1"/>
          <dgm:chPref val="1"/>
        </dgm:presLayoutVars>
      </dgm:prSet>
      <dgm:spPr/>
    </dgm:pt>
    <dgm:pt modelId="{000193DA-0EBE-4AA8-892B-E0330FBBE81C}" type="pres">
      <dgm:prSet presAssocID="{FF49A62F-09B9-4824-860D-A57C33BFD23C}" presName="sibTrans" presStyleCnt="0"/>
      <dgm:spPr/>
    </dgm:pt>
    <dgm:pt modelId="{603E7F4E-470C-4151-A425-317D82A8C363}" type="pres">
      <dgm:prSet presAssocID="{B300A597-B889-4E59-ABDD-437047D2ACAF}" presName="compNode" presStyleCnt="0"/>
      <dgm:spPr/>
    </dgm:pt>
    <dgm:pt modelId="{31FF7921-F498-4743-9EED-041BFEF9C3E6}" type="pres">
      <dgm:prSet presAssocID="{B300A597-B889-4E59-ABDD-437047D2ACAF}" presName="iconBgRect" presStyleLbl="bgShp" presStyleIdx="2" presStyleCnt="3"/>
      <dgm:spPr/>
    </dgm:pt>
    <dgm:pt modelId="{328737A0-9F93-4336-8A7E-C10624135E40}" type="pres">
      <dgm:prSet presAssocID="{B300A597-B889-4E59-ABDD-437047D2ACA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DE1088D1-24B9-455E-886D-D29A755AA281}" type="pres">
      <dgm:prSet presAssocID="{B300A597-B889-4E59-ABDD-437047D2ACAF}" presName="spaceRect" presStyleCnt="0"/>
      <dgm:spPr/>
    </dgm:pt>
    <dgm:pt modelId="{4545AD69-E080-4CC7-84A5-BCED6AA2BD05}" type="pres">
      <dgm:prSet presAssocID="{B300A597-B889-4E59-ABDD-437047D2ACAF}" presName="textRect" presStyleLbl="revTx" presStyleIdx="2" presStyleCnt="3">
        <dgm:presLayoutVars>
          <dgm:chMax val="1"/>
          <dgm:chPref val="1"/>
        </dgm:presLayoutVars>
      </dgm:prSet>
      <dgm:spPr/>
    </dgm:pt>
  </dgm:ptLst>
  <dgm:cxnLst>
    <dgm:cxn modelId="{3D51F003-C12E-44F2-A42A-86DFA08D9D3E}" type="presOf" srcId="{EE6B2975-BCDD-4B8A-BEF6-6FE368AB3DD3}" destId="{C28A1521-AC83-4653-A265-120D95171897}" srcOrd="0" destOrd="0" presId="urn:microsoft.com/office/officeart/2018/5/layout/IconCircleLabelList"/>
    <dgm:cxn modelId="{78DCE450-3E03-4AE6-B022-E4D2F9F73B84}" type="presOf" srcId="{A48D0B29-4241-4399-A6C3-41F5433E7A67}" destId="{C9B5B8DE-0FB1-492E-90B5-9344C3FC8C78}" srcOrd="0" destOrd="0" presId="urn:microsoft.com/office/officeart/2018/5/layout/IconCircleLabelList"/>
    <dgm:cxn modelId="{A920EB66-4E1A-4D44-8375-5349B68CCF48}" srcId="{2583C50B-6054-455F-90D6-FB2A8A57E038}" destId="{B300A597-B889-4E59-ABDD-437047D2ACAF}" srcOrd="2" destOrd="0" parTransId="{7C89342F-F0B4-4731-9E06-7410BAA11441}" sibTransId="{74B5C8E1-4E2C-459E-85B2-55D1610E0771}"/>
    <dgm:cxn modelId="{D9294A68-2D0E-4A9C-9E6F-3F1AC1362641}" type="presOf" srcId="{B300A597-B889-4E59-ABDD-437047D2ACAF}" destId="{4545AD69-E080-4CC7-84A5-BCED6AA2BD05}" srcOrd="0" destOrd="0" presId="urn:microsoft.com/office/officeart/2018/5/layout/IconCircleLabelList"/>
    <dgm:cxn modelId="{39796976-6326-42CB-AB14-602239CD345B}" srcId="{2583C50B-6054-455F-90D6-FB2A8A57E038}" destId="{EE6B2975-BCDD-4B8A-BEF6-6FE368AB3DD3}" srcOrd="0" destOrd="0" parTransId="{BFFCA771-36F9-46D5-9C2A-D19EAE6C223F}" sibTransId="{2C369B64-4696-44ED-B327-697638F4A597}"/>
    <dgm:cxn modelId="{ABEAD8F4-F414-45F8-8BAB-04CF35453C17}" srcId="{2583C50B-6054-455F-90D6-FB2A8A57E038}" destId="{A48D0B29-4241-4399-A6C3-41F5433E7A67}" srcOrd="1" destOrd="0" parTransId="{E47BFA79-C5A5-41FE-89B6-A7D442D1BADC}" sibTransId="{FF49A62F-09B9-4824-860D-A57C33BFD23C}"/>
    <dgm:cxn modelId="{0DE031FE-CD78-4D50-BB24-9833F5064BE8}" type="presOf" srcId="{2583C50B-6054-455F-90D6-FB2A8A57E038}" destId="{4AB8C81F-4798-487C-A2B3-0B6FD6BBBFEB}" srcOrd="0" destOrd="0" presId="urn:microsoft.com/office/officeart/2018/5/layout/IconCircleLabelList"/>
    <dgm:cxn modelId="{A0FD0D14-929D-4C7C-B68F-F23CF767DA68}" type="presParOf" srcId="{4AB8C81F-4798-487C-A2B3-0B6FD6BBBFEB}" destId="{ED9E2981-9FA3-4167-9137-848EBBBDB779}" srcOrd="0" destOrd="0" presId="urn:microsoft.com/office/officeart/2018/5/layout/IconCircleLabelList"/>
    <dgm:cxn modelId="{54C54E87-FBCA-4C41-BBAF-4F8DAAAC7A74}" type="presParOf" srcId="{ED9E2981-9FA3-4167-9137-848EBBBDB779}" destId="{4C38FDB1-114E-42BC-9744-E2622D628DCA}" srcOrd="0" destOrd="0" presId="urn:microsoft.com/office/officeart/2018/5/layout/IconCircleLabelList"/>
    <dgm:cxn modelId="{447359C4-91DA-4C26-9212-76D1F8933ABF}" type="presParOf" srcId="{ED9E2981-9FA3-4167-9137-848EBBBDB779}" destId="{466C379B-8C85-4675-AA0C-42B9B9BEC319}" srcOrd="1" destOrd="0" presId="urn:microsoft.com/office/officeart/2018/5/layout/IconCircleLabelList"/>
    <dgm:cxn modelId="{33F8D491-F2C5-489B-97A4-804844B277E4}" type="presParOf" srcId="{ED9E2981-9FA3-4167-9137-848EBBBDB779}" destId="{ECC22B67-2A0C-460E-97C9-8F1B6ED6964F}" srcOrd="2" destOrd="0" presId="urn:microsoft.com/office/officeart/2018/5/layout/IconCircleLabelList"/>
    <dgm:cxn modelId="{3A642235-F25B-48B5-9650-09FD9AA5AFC7}" type="presParOf" srcId="{ED9E2981-9FA3-4167-9137-848EBBBDB779}" destId="{C28A1521-AC83-4653-A265-120D95171897}" srcOrd="3" destOrd="0" presId="urn:microsoft.com/office/officeart/2018/5/layout/IconCircleLabelList"/>
    <dgm:cxn modelId="{A7FBAFA9-BFEE-4F83-9855-DDEC68417E57}" type="presParOf" srcId="{4AB8C81F-4798-487C-A2B3-0B6FD6BBBFEB}" destId="{F316EF51-5893-4B8E-ACDB-5A7D2A6DDCC5}" srcOrd="1" destOrd="0" presId="urn:microsoft.com/office/officeart/2018/5/layout/IconCircleLabelList"/>
    <dgm:cxn modelId="{C3C06404-498B-41DC-B6DB-7F76DD9F54DF}" type="presParOf" srcId="{4AB8C81F-4798-487C-A2B3-0B6FD6BBBFEB}" destId="{1E33C28C-8B7B-4FEF-A7A6-6BB1319B024B}" srcOrd="2" destOrd="0" presId="urn:microsoft.com/office/officeart/2018/5/layout/IconCircleLabelList"/>
    <dgm:cxn modelId="{44B18D53-CD7E-4D28-8299-E880A81210AC}" type="presParOf" srcId="{1E33C28C-8B7B-4FEF-A7A6-6BB1319B024B}" destId="{414DD1B6-05FB-462D-ACF0-72D229570FD6}" srcOrd="0" destOrd="0" presId="urn:microsoft.com/office/officeart/2018/5/layout/IconCircleLabelList"/>
    <dgm:cxn modelId="{77842228-77F6-45F7-B710-E2DE610874E2}" type="presParOf" srcId="{1E33C28C-8B7B-4FEF-A7A6-6BB1319B024B}" destId="{75147B01-1FF9-4719-95F5-5C20CE323C71}" srcOrd="1" destOrd="0" presId="urn:microsoft.com/office/officeart/2018/5/layout/IconCircleLabelList"/>
    <dgm:cxn modelId="{7A77AD03-3B4B-485C-9F4B-824C167A35A3}" type="presParOf" srcId="{1E33C28C-8B7B-4FEF-A7A6-6BB1319B024B}" destId="{341E67C8-FE85-429B-BC52-C0DB17AF0543}" srcOrd="2" destOrd="0" presId="urn:microsoft.com/office/officeart/2018/5/layout/IconCircleLabelList"/>
    <dgm:cxn modelId="{EFD7E2D2-A331-4DEB-ADCB-3294072C2805}" type="presParOf" srcId="{1E33C28C-8B7B-4FEF-A7A6-6BB1319B024B}" destId="{C9B5B8DE-0FB1-492E-90B5-9344C3FC8C78}" srcOrd="3" destOrd="0" presId="urn:microsoft.com/office/officeart/2018/5/layout/IconCircleLabelList"/>
    <dgm:cxn modelId="{9DFADD36-B240-4741-BE1A-D1EDF437B649}" type="presParOf" srcId="{4AB8C81F-4798-487C-A2B3-0B6FD6BBBFEB}" destId="{000193DA-0EBE-4AA8-892B-E0330FBBE81C}" srcOrd="3" destOrd="0" presId="urn:microsoft.com/office/officeart/2018/5/layout/IconCircleLabelList"/>
    <dgm:cxn modelId="{8BD1A3E8-A770-40BF-B8E4-DA65BCB1B293}" type="presParOf" srcId="{4AB8C81F-4798-487C-A2B3-0B6FD6BBBFEB}" destId="{603E7F4E-470C-4151-A425-317D82A8C363}" srcOrd="4" destOrd="0" presId="urn:microsoft.com/office/officeart/2018/5/layout/IconCircleLabelList"/>
    <dgm:cxn modelId="{90B8B430-6630-4A22-96B0-777D6C61240D}" type="presParOf" srcId="{603E7F4E-470C-4151-A425-317D82A8C363}" destId="{31FF7921-F498-4743-9EED-041BFEF9C3E6}" srcOrd="0" destOrd="0" presId="urn:microsoft.com/office/officeart/2018/5/layout/IconCircleLabelList"/>
    <dgm:cxn modelId="{0D79A6C7-8D71-4BAC-9587-7494C8375B27}" type="presParOf" srcId="{603E7F4E-470C-4151-A425-317D82A8C363}" destId="{328737A0-9F93-4336-8A7E-C10624135E40}" srcOrd="1" destOrd="0" presId="urn:microsoft.com/office/officeart/2018/5/layout/IconCircleLabelList"/>
    <dgm:cxn modelId="{540A93CE-2D9E-4CA4-84FB-0EB1AB9CCCCC}" type="presParOf" srcId="{603E7F4E-470C-4151-A425-317D82A8C363}" destId="{DE1088D1-24B9-455E-886D-D29A755AA281}" srcOrd="2" destOrd="0" presId="urn:microsoft.com/office/officeart/2018/5/layout/IconCircleLabelList"/>
    <dgm:cxn modelId="{387351F2-CD7C-47B2-97C4-F6070CF4F11D}" type="presParOf" srcId="{603E7F4E-470C-4151-A425-317D82A8C363}" destId="{4545AD69-E080-4CC7-84A5-BCED6AA2BD05}"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38FDB1-114E-42BC-9744-E2622D628DCA}">
      <dsp:nvSpPr>
        <dsp:cNvPr id="0" name=""/>
        <dsp:cNvSpPr/>
      </dsp:nvSpPr>
      <dsp:spPr>
        <a:xfrm>
          <a:off x="441900" y="633040"/>
          <a:ext cx="1372500" cy="13725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6C379B-8C85-4675-AA0C-42B9B9BEC319}">
      <dsp:nvSpPr>
        <dsp:cNvPr id="0" name=""/>
        <dsp:cNvSpPr/>
      </dsp:nvSpPr>
      <dsp:spPr>
        <a:xfrm>
          <a:off x="734400" y="925540"/>
          <a:ext cx="787500" cy="787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28A1521-AC83-4653-A265-120D95171897}">
      <dsp:nvSpPr>
        <dsp:cNvPr id="0" name=""/>
        <dsp:cNvSpPr/>
      </dsp:nvSpPr>
      <dsp:spPr>
        <a:xfrm>
          <a:off x="315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t>Quiz 1 is due tonight before 11:59pm.</a:t>
          </a:r>
        </a:p>
      </dsp:txBody>
      <dsp:txXfrm>
        <a:off x="3150" y="2433040"/>
        <a:ext cx="2250000" cy="720000"/>
      </dsp:txXfrm>
    </dsp:sp>
    <dsp:sp modelId="{414DD1B6-05FB-462D-ACF0-72D229570FD6}">
      <dsp:nvSpPr>
        <dsp:cNvPr id="0" name=""/>
        <dsp:cNvSpPr/>
      </dsp:nvSpPr>
      <dsp:spPr>
        <a:xfrm>
          <a:off x="3085650" y="633040"/>
          <a:ext cx="1372500" cy="13725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147B01-1FF9-4719-95F5-5C20CE323C71}">
      <dsp:nvSpPr>
        <dsp:cNvPr id="0" name=""/>
        <dsp:cNvSpPr/>
      </dsp:nvSpPr>
      <dsp:spPr>
        <a:xfrm>
          <a:off x="3378150" y="925540"/>
          <a:ext cx="787500" cy="787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9B5B8DE-0FB1-492E-90B5-9344C3FC8C78}">
      <dsp:nvSpPr>
        <dsp:cNvPr id="0" name=""/>
        <dsp:cNvSpPr/>
      </dsp:nvSpPr>
      <dsp:spPr>
        <a:xfrm>
          <a:off x="264690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t>Help us help you on Piazza</a:t>
          </a:r>
        </a:p>
      </dsp:txBody>
      <dsp:txXfrm>
        <a:off x="2646900" y="2433040"/>
        <a:ext cx="2250000" cy="720000"/>
      </dsp:txXfrm>
    </dsp:sp>
    <dsp:sp modelId="{31FF7921-F498-4743-9EED-041BFEF9C3E6}">
      <dsp:nvSpPr>
        <dsp:cNvPr id="0" name=""/>
        <dsp:cNvSpPr/>
      </dsp:nvSpPr>
      <dsp:spPr>
        <a:xfrm>
          <a:off x="5729400" y="633040"/>
          <a:ext cx="1372500" cy="13725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8737A0-9F93-4336-8A7E-C10624135E40}">
      <dsp:nvSpPr>
        <dsp:cNvPr id="0" name=""/>
        <dsp:cNvSpPr/>
      </dsp:nvSpPr>
      <dsp:spPr>
        <a:xfrm>
          <a:off x="6021900" y="925540"/>
          <a:ext cx="787500" cy="7875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545AD69-E080-4CC7-84A5-BCED6AA2BD05}">
      <dsp:nvSpPr>
        <dsp:cNvPr id="0" name=""/>
        <dsp:cNvSpPr/>
      </dsp:nvSpPr>
      <dsp:spPr>
        <a:xfrm>
          <a:off x="529065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t>Read Textbook Chapter 5</a:t>
          </a:r>
        </a:p>
      </dsp:txBody>
      <dsp:txXfrm>
        <a:off x="5290650" y="2433040"/>
        <a:ext cx="225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17.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1.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1/27/20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775"/>
    </inkml:context>
    <inkml:brush xml:id="br0">
      <inkml:brushProperty name="width" value="0.05292" units="cm"/>
      <inkml:brushProperty name="height" value="0.05292" units="cm"/>
      <inkml:brushProperty name="color" value="#FF0000"/>
    </inkml:brush>
  </inkml:definitions>
  <inkml:trace contextRef="#ctx0" brushRef="#br0">7923 7815 6964,'-9'0'589,"0"0"1,-1 0 0,0-2-388,1-2 1,-1-5 0,4-8 0,-1-5 0,-2-5 0,0-2 0,0-5 39,-1-4 0,-2 2 0,-1-8 0,0 3 0,1 0 0,2-3 0,1-4-59,-1-3 0,3-3 1,-1-2-1,3-2 1,2-2-1,1-3-111,2-1 0,2-6 1,2-2-1,5 2 1,2 1-1,3 6-52,-1 3 1,4 3 0,1 6-1,-2 3 1,-1 4 0,-2 3 41,0 2 0,0-1 0,0 1 1,0 1-1,1 1 0,-1 3 49,0 2 0,0-3-111,0 5 1,-1-1 71,-3 5 0,2-1-460,-2 1 1,3 4-398,1 0 1,-4 5 143,0-5 363,-1 6-681,5-9 0,1 10-20,-1-2 979,0-4 0,6-5 0,1-8 0</inkml:trace>
  <inkml:trace contextRef="#ctx0" brushRef="#br0" timeOffset="1">7502 7302 7788,'-2'-8'572,"-1"5"1,-1 6 0,1 6-275,1 3 1,2 5 0,2 2-1,1 2 1,3 2 0,1 1-256,3-3 1,-3 4 0,2-4 0,1-1 0,2-1 0,1-1 0,1-1-71,-1-1 1,0-2 0,0-4 0,0-3-1,0-1 72,0-3 1,1-2 0,-1-1 0,0 0 0,0-1 0,0-3 47,0-5 1,1-7 0,-1-3 0,0 0-1,-1-2 1,-2-1 43,-1-6 1,-2 2-1,3-5 1,-3 2-1,1 0 1,-2 0-338,0 4 0,2-1 1,-3 4-1,-1-2 1,2 1-1,1 1 200,1-1 0,9-8 0,-2-3 0</inkml:trace>
  <inkml:trace contextRef="#ctx0" brushRef="#br0" timeOffset="2">8554 5328 7569,'-7'6'189,"-3"-6"1,5 0-1,1-6 438,-2-1 0,-1-3 0,-6 7 0,0 4-316,-1 7 0,6 2 0,0 0-173,3-1-139,-6 0 0,5 4 0,-4 0 0,1 0 0,1 0 0,-1 0-42,0 0 0,5-1 0,-4-2 0,3-1 0,0 0 0,1 0 109,-1-1 1,1 1 0,5 4 0,4 1-44,4-1 1,2-5 0,4 0 0,1-2 0,2-3 0,-1-2-41,2-1 0,-4 0 0,2 0 0,-2 0 0,-2 0 164,0 0 1,-1 6 0,-3 3 22,-5 2 0,-2-2 1,-4 0-1,-2 0 0,-5-1 1,-3 0-1,-1-1-300,0 0 1,0-4-1,0 2 1,-1-4-703,1-1 1,0 0-1,0 0 832,0 0 0,0-6 0,-1-1 0</inkml:trace>
  <inkml:trace contextRef="#ctx0" brushRef="#br0" timeOffset="3">8699 5052 7569,'7'-13'210,"-1"0"0,-6-1 0,-1 3 0,-2 1 0,-3 2 1,0 4 195,0 5 0,1 7 0,2 8 0,-2 3 0,2 1 0,2 4-263,1 0 1,0 9 0,0 2 0,1 3 0,2 1 0,2 1 0,-1-1 0,2 1-277,3-1 1,-2-1 0,0-1 0,1-2 0,-1 0 0,2-2-1019,-2-2 1,3-8-1,-4-2 1151,1-2 0,-4-2 0,3-3 0</inkml:trace>
  <inkml:trace contextRef="#ctx0" brushRef="#br0" timeOffset="4">8962 5328 7569,'-11'2'195,"0"1"0,3 1 0,-3-1 0,0-2 2033,-2-1-2043,5 0 1,1 2 0,4 4 0,-1 5 0,1 7-1,1 4 16,2 6 0,0-2 0,0 5 0,0-4 0,2 0 0,2-2-196,5-4 0,3 1 0,1-7 0,1-5 0,2-2 0,3-6-65,2 0 1,-5-8 0,2-3 0,-4-2 0,-1-4 21,1-3 1,-7 2-1,-3-6 1,-4 1-1,-3-1 1,-4 1-1,-3 1-18,-5-1 1,-1 5 0,3-1 0,0 2 0,-2 2-615,-2 0 0,2 5 0,-3 4 0,5 4 0,4 4 670,5 5 0,3 3 0,1 1 0</inkml:trace>
  <inkml:trace contextRef="#ctx0" brushRef="#br0" timeOffset="5">9147 5381 7430,'8'0'714,"0"1"0,-1 4 0,0 3-374,4 4 0,-4 3 0,0 2 1,1 4-1,-3 1 0,3 0 1,-2 1-205,-1 2 0,4 6 1,-4-1-1,-1-1 0,0-1 1,2-1-87,1-1 0,-4-1 0,2-2 1,-4-2-1,-1-2 45,0-3 1,-1-3 0,-2-6-64,-2-7 0,-3-7 0,2-11 0,0-5 0,-1-5 0,1-4-49,0-2 1,2-1 0,4-4 0,0 1-1,0 1 1,0 4 0,0 0 125,0 4 1,1 1 0,2 2-1,3 1-39,1 3 1,2-1 0,4 5 0,0 2 0,0 2 0,1 2 0,-1 2-68,0 1 1,2 6 0,1-1 0,1 2 0,-1 2 0,-1 0-71,-2 0 0,0 6 0,-1 3 0,-3 3 0,-4 1 112,1 0 1,-6 2 0,2 2 0,-7 4 0,-2 0 0,-5 0-139,-4-2 0,2 3 0,-4-5 0,2-1 1,0-1-1136,-2-2 673,1 0 0,8-1 0,2-2-350,1-1 0,2-7 0,5-2 0,3-8 905,5-3 0,3-8 0,1-2 0</inkml:trace>
  <inkml:trace contextRef="#ctx0" brushRef="#br0" timeOffset="6">9568 5328 7262,'9'0'345,"-1"0"392,3 0 1,-4 0-1,2 0 1,1 0-415,2 0 1,1-4-1,0-2 1,0-1-1,0-4 1,0 0-216,1-2 1,-1-5 0,0 1 0,0-1 0,-1-1 0,-4-2 28,-3 1 0,1 0 0,-2 3 0,-1 0 0,-3 1-171,-4 1 0,1 2 1,-6 1-1,-1 4 1,-2 3-1,-1 4 1,0 1-121,0 0 0,-5 10 1,0 3-1,2 3 1,2 3-1,1 3 86,-1 3 1,3-3 0,2 0 0,5 1-1,2 2 80,2 1 1,2-4-1,0 0 1,4 0-1,2 0 1,2-1 92,2-2 1,1 3-1,1-5 1,2-2 0,2-4-1,0-3-374,1-2 1,-3-2 0,4-4 0,1 0 0,-1-2 268,3-2 0,8-9 0,3-8 0</inkml:trace>
  <inkml:trace contextRef="#ctx0" brushRef="#br0" timeOffset="7">9765 11433 6714,'0'-6'-795,"-1"6"772,-4 7 0,4-3-55,-4-4 108,4-5 1,1-1 0,-1 4 37,-4 5 682,4 7-329,-5-8 0,4 5 0,-1-2-230,-1 3 1,0 1 0,4 3 0,0 2 0,0 1-104,0 0 1,0-1 0,0 2 0,0 2 0,0-2 0,0-1-112,0-2 0,0 0 0,0 0 0,0 0 0,0 0 65,0 1 0,-5-1 0,1 0 0,1 0 0,2 0 18,1 0 0,0 1 0,0-1 0,0 0 1,0 0-1,0 2-49,0 2 0,0-2 1,0 4-1,-2 0 1,-1 1-1,-1 2-40,1 0 0,1-4 1,2 4-1,0-1 0,0 0 1,0-2 9,0 0 1,0-4 0,0 2-1,0-2 1,0-2 0,0 0 36,0 0 1,0 2 0,0 1 0,0 1-1,0 1 1,0 1 17,0 3 0,0-2 0,0 2 0,2 0 0,1 0-96,1 0 1,2-4 0,-3 2 0,1-1 0,1-3-1,-1 0 1,0 0-36,-1 2 0,-1-1 0,-2-3 0,0-1 83,0 0 0,0 0 1,0 0-1,0 0 0,0 1 62,0-1 1,0 1 0,0 2-1,0 3 1,0 0 0,0 2 0,1-1-55,4 4 1,-4-1 0,4 0 0,-4-1 0,0 0-54,4-1 1,-4 2 0,4-4-1,-4 0 1,-1 0 0,0-3 4,0-1 0,-1-2 112,-4 0 0,4 0 0,-4 1 0,4-1 8,1 0 0,0 0 0,0 2 1,0 2-1,0 5 0,0 3-159,0 1 0,0 1 1,0-1-1,0 0 0,0 0 1,1-1-50,4-3 1,-4 2 0,4-7 0,-4-1 0,-1-1 47,0-2 0,5 0 1,-1 0 198,-1 1 1,-2 0 0,-1 2-1,0 3 1,0 0 0,0 2-76,0-1 1,-4 2 0,0 4 0,1 1 0,1-1 0,2 0-74,0 1 0,0-1 1,0-1-1,0-2 1,0-2-1,0-2-76,0-3 0,0-6 1,2-1 123,2 1 0,-3-3 0,4 2 1,-4 1 44,-1 2 0,0 3 1,0 2-1,-1 5 1,-2 4-32,-1 5 0,-5-3 0,4 4 1,2-1-1,2-1 0,1-2 29,0-4 0,0 0 1,0-3-1,0-1 1,0-2-21,0-3 0,0-7 0,0 1-35,0 1 0,0-2 0,0 0 0,0 3 0,0 0-20,0 2 1,0 2 0,0 1 0,0 2 0,0-2 0,0 0 1,0 1 0,0-2 0,0 3 0,0-4 60,0-1 0,-1-5-469,-4-4 0,4-4 432,-4-4 0,4-4 0,1-5 0</inkml:trace>
  <inkml:trace contextRef="#ctx0" brushRef="#br0" timeOffset="8">10463 12590 6958,'-8'-5'55,"3"-4"1,-1-1 0,-3 1 0,-1 6 0,1 6 278,5 6 0,2-2 0,1 2 1,-2 1-1,-2 2 0,2 1-300,2 0 1,1 0 0,0 0 0,0 0-1,0 0 1,0 2 0,0 1 0,0 3-14,0 2 1,0 1 0,0 5 0,0 3 0,0 2-32,0 1 1,0 2 0,0 3 0,0-1 0,1-3 0,2-1-61,2 1 0,1-5 0,-4 0 1,3-4-1,-1-4 0,1-1 39,-1 1 1,0-5 0,-4 1 0,0-2 0,0-1 88,0 4 0,0-2 0,0 4 1,0 1-1,0 1 0,0 4 8,0 3 0,0 2 0,0-3 0,0 1 0,0 3 1,0 0-54,0 1 1,-4-3 0,0-3 0,1-3 0,1 0 0,2-4-65,0-1 0,2-1 1,1-5-1,1 0 1,-1 0 73,-2 1 0,-1-6 1,0 1-1,0 1 0,0 2 1,-1 3 18,-3 2 0,2 4 0,-4 5 0,2 0 0,-1 2-44,3 3 0,0-4 1,2 4-1,0-3 0,0-2 1,0-1-1,0-2-114,0-1 0,0-6 0,0 2 0,2-5 0,0-3 118,3-1 0,-1 0 0,-4 4 1,0 0 22,0 0 0,0 2 1,0 1-1,0 2 1,0-1-20,0 2 0,-1-4 1,-2 4-1,-2-2 1,3 1-49,0-2 1,2-1 0,0-2 0,0 0-4,0 0 0,4-4 101,1 0 1,-1-5 0,-4 5-1,0 1-63,0 2 1,0 1-1,0 0 1,-1-1-1,-2-2-379,-2-1 1,1-9-488,4-5 0,0-3 873,0-14 0,0 0 0,0-5 0</inkml:trace>
  <inkml:trace contextRef="#ctx0" brushRef="#br0" timeOffset="9">10239 14880 7569,'-9'7'-8,"2"-1"1,0 0 0,1 2 0,0 4-1,3 1 1,1 0 0,2 0 241,0 1 1,2-6 0,1 1 0,3 1 0,0 2 0,1 1-61,0 0 1,-2 6-1,2 3 1,0 5-1,1 5 1,2 7-124,1 8 0,3 10 1,-1 4-1,1 5 1,4 4-1,-7-33 1,0 1-75,1 1 1,1-1 0,0-1 0,0 0 0,0-2-1,0 0 1,14 32 0,-1-3 0,0-2-141,1-5 1,-1-5-1,0-2 1,1-2-1,-3 0 1,-2-1 58,-4-3 0,1 3 0,0 0 0,0 1 0,1 0 0,-1 2 158,0 1 1,3 0 0,-3-1 0,2-3 0,2-2-1,2-3 37,1-1 1,1-1 0,-1-4 0,0-2-1,1-6-101,-1-3 1,-1 1 0,-2-7 0,-1 0 0,0 0-1,0-3-74,0-1 0,-6-1 0,2 2 0,-4 2 0,-1-1 0,1 1 17,-1-1 0,0 5 0,0-3 0,0 0 0,-1 0-582,-3-3 649,2 5 0,-3-1 0,5 7 0</inkml:trace>
  <inkml:trace contextRef="#ctx0" brushRef="#br0" timeOffset="10">10160 15353 7569,'-13'7'46,"0"-1"1,0-1 0,-1-1 0,3 0 0,0 1 0,3 1 729,-3 1 0,6-6-676,0-1 0,4-5 0,1-9 0,0 1 0,1 0 1,2 0-48,1 0 1,1 0-1,-4 0 1,2-2-1,2-1 1,-2-3 15,-2-2 1,3 4 0,1-5 0,-2-2-1,0 1-33,1 1 1,-2-3-1,2 5 1,-3-2-1,1 1 1,1 2-4,1 3 0,1-3 1,-4 2-1,2 1-72,1 1 0,2 3 0,-3 2 0,1 1 0,7 8 119,-3 1 0,0 3 0,-1 9 0,0 2 0,-1 2 0,2 3-49,-1 3 0,2 3 0,5 1 0,2 1 0,2-1 0,-2 2-111,-1 2 1,2-2 0,2 4 0,0-1-1,2 0 1,-2-2-321,0-1 1,3 3 0,-5-1 0,1-1 0,-1-1 399,1-1 0,-1-1 0,-4 0 0</inkml:trace>
  <inkml:trace contextRef="#ctx0" brushRef="#br0" timeOffset="11">11647 17221 7569,'-1'-7'107,"-2"4"0,-2 6 1,2 6-1,2 4 1,1 3-1,0 4 1,0 4-1,0 4 43,0-1 0,0 7 1,0 1-1,0 3 1,0 2-1,1-2 1,2-2-280,2-1 1,5-4 0,-3 3 0,2-2 0,0-3 0,1-1-416,2-2 1,-3-1 0,-2-2 543,-1-1 0,4 0 0,-3 4 0</inkml:trace>
  <inkml:trace contextRef="#ctx0" brushRef="#br0" timeOffset="12">11831 17734 7569,'-7'6'-86,"3"-4"1,8 2 0,5-2-1,4-2 1,3 0 0,2 0 273,-2 0 1,0 0 0,0 0-1,1 0 1,0 0 0,-3 0-1,-1-2-191,0-2 0,-1 1 0,-3-6 1,-3-1-1,-2-2 0,1-3 20,-2-2 0,-2 1 1,-1-6-1,0-1 0,0-2 1,0-2 4,0 1 1,-4 1 0,-1 2 0,1 2 0,-1 2-65,1 3 0,-2 6 1,2 3-1,-5 1-104,-3 3 1,-1 7 0,1 5 0,2 3 0,1 2-1,-1 3 74,-1 0 0,2 2 1,1-3-1,3 3 0,0 2 1,1 2 113,-1 2 1,1 1 0,4 0-1,2 1 1,2 1 0,5-1 6,2 0 0,3 2 0,0-7 1,2 1-1,3-1 0,0-4-288,0-4 1,3-1-1,-3-1 1,0-2 0,2-2 238,-1-2 0,-4-2 0,3-6 0,0-3 0,3-9 0,3-6 0,-3-5 0,-2-1 0,-1-1 0,-2 0 0,-3-3 0,-1 0 0,6-1 0,2 5 0</inkml:trace>
  <inkml:trace contextRef="#ctx0" brushRef="#br0" timeOffset="13">12410 17550 7569,'-8'-4'-50,"-1"-1"1,-1 3 0,-2 0 0,-1 2 130,0 0 0,0 0 0,-1 0 0,1 0 1,0 0-1,1 2 58,4 2 0,-4 3 0,3 6 0,-3 1 0,1 0 1,0 2-135,3 2 0,3 5 0,-2-2 1,1 1-1,3-1 0,2 1-38,1-1 0,1-2 0,4-6 0,3-1 0,4-4 0,1-3-4,0-4 0,1-1 0,-1 0 0,0-1 1,0-4 10,0-3 0,-4-4 0,0-3 0,0-1 0,-1-1 1,0 1 24,-3 1 1,0 2 0,-4 0-1,2 0 112,2-1 1,0 7-78,0 3 1,-2 2 0,6 2 0,1 0-35,1 0 0,-2 2 0,0 1 0,1 3 0,2 1 0,1 3-187,0 2 0,0-1 1,-1 0-1,-2-3 1,-1 3-1,1 0-1189,2 3 1376,1-1 0,-5 0 0,-3 0 0</inkml:trace>
  <inkml:trace contextRef="#ctx0" brushRef="#br0" timeOffset="14">12779 17695 7569,'0'13'-1053,"-1"-1"1214,-4-3 0,-2 1 0,-6-6 0,1-2 0,2-5 0,2-6 88,3-3 0,0-2 0,5-2 0,0-3 1,0 0-1,0-2-53,0 1 1,0 4 0,0-3 0,0 1 0,2 0-142,2 2 0,-1 2 0,6 1 0,1 1 0,2 3-334,1 5 0,0 2 0,0 2 0,0 0 279,0 0 0,6 0 0,2 0 0</inkml:trace>
  <inkml:trace contextRef="#ctx0" brushRef="#br0" timeOffset="15">13134 17471 7569,'-8'0'148,"-1"0"0,0 2 0,2 2 0,2 5 0,4 3 0,2 1 1,2 0-1,3 0-25,1 0 0,-4-4 0,2 0 1,-4 1-1,1 0-209,2-1 1,-3 3-1,4-4 1,-2 3 98,1-3 1,-1-2 0,4-7 0,1-4 0,-1-5 0,2-4 112,-2-4 1,5-5 0,-3 2 0,2-1 0,2 2 0,-1 1 3,-3 3 1,3 1-1,-5 2 1,2 1-172,-1 3 1,-3-1 0,4 7 0,1 5 0,-3 4 0,0 7 0,1 0 0,-2 2-34,-1 2 0,6-2 1,-3 2-1,3-2 0,-1-3 1,-1-2-379,1-1 1,2-5 0,1 3 0,1-1-1,3-3 452,0-1 0,1-2 0,-5 0 0</inkml:trace>
  <inkml:trace contextRef="#ctx0" brushRef="#br0" timeOffset="16">13569 17432 7548,'0'13'174,"1"0"0,2 2 0,3 1 1,0 1-59,0-1 0,-1 1 0,-2-1 1,3 3-1,0 0 0,1 0-172,1-3 0,-4-2 0,3-1 0,-1 1 0,-1-3-1269,0-2 1325,-3-3 0,4-6 0,-6 0 0</inkml:trace>
  <inkml:trace contextRef="#ctx0" brushRef="#br0" timeOffset="17">13529 17300 7569,'-13'13'426,"1"1"0,2-1 1,3 0-343,1 0 1,3-4-1,7-2 1,5-1-85,3-3 0,7-2 0,1-1 0</inkml:trace>
  <inkml:trace contextRef="#ctx0" brushRef="#br0" timeOffset="18">13832 17445 7569,'-5'28'140,"0"0"1,-1-1 0,-2-2 0,3 0 174,-1 0 0,-3 0 1,5-2-1,1-2 0,1-2 1,2-3-1,0-2 86,0-1 0,2-7-460,2-6 0,2-7 0,6-9 0,-1-3 0,4-2 0,0-2 68,-1-2 0,-1-1 0,0 0 0,1-1 0,-1 2 0,-2 3 114,-2 5 1,1 2 0,-5 2 0,-1 1 0,1 2 37,-1 1 0,2 6 0,-2-1-184,5 3 1,3 2 0,-1 3 0,0 5 0,-3 1-69,3-1 0,-1 7 0,0-2 0,-3 0 0,1 2 0,-1 0-86,3 2 0,-4-1 1,0-3-1,0-1 1,1 0-1,2-1-199,0-4 1,-5-2 0,5-6 0,1-1 0,2-5 80,1-7 1,-1-2 0,-2-5 0,-1-1 0,-1 2 0,1-1 185,0-1 0,-5 5 0,4-1 0,-1 2 0,-1 2 446,0 0 0,0 4 0,-3 0 168,1-1 1,2 4 0,-3 0 37,1 0 1,0 6 0,-4 0-319,0 8 1,-4 3 0,0 4 0,1 1 0,1 2 0,2-2-101,0-2 0,0-1 1,2 1-1,2-3-196,5-2 1,-2 1-1,2-7 27,1-4 0,0-7 0,-1-8 1,-3-1-1,-2-1 0,1 1 93,-2-1 1,3 1 0,-2 3-1,-1 1 1,0 0 326,1 0 1,-1 6-295,6 2 1,0 11 0,4 6-1,0 5-110,0 4 1,-4 2 0,0 7 0,0 2 0,-2 0 0,-1 1-94,0 1 1,-5 1-1,3 5 1,-2-2 0,-4-2 92,-2-1 1,1 0 0,-6 3 0,1-1 0,-1-3 0,0-2 63,-1-3 0,-2-3 0,-1-2 0,1-4 0,2-2 0,1-5-114,-1-3 1,-2-7 0,-1 1 0,-2-2-1,-1-2 1,-3-2-2331,-1-2 2408,4-9 0,-15-14 0,3-6 0</inkml:trace>
  <inkml:trace contextRef="#ctx0" brushRef="#br0" timeOffset="19">15464 17498 7110,'0'13'-258,"-2"0"0,-1 0 0,-1 0 0,0 0 258,-2 1 0,4-1 0,-4 0 0</inkml:trace>
  <inkml:trace contextRef="#ctx0" brushRef="#br0" timeOffset="20">15424 17616 8555,'-7'-13'0,"3"0"0,1 1 366,-2 3 1,4-2 0,-4 2-1,2-3-310,-1-1 0,3 0 0,-4 0 0,4-1 0,1 1 1,0 0-1,0-2 0,1-2 0,4-5 0,3-3-28,4-1 1,1 0-1,0-2 1,1-1 0,-1-2-1,0 3 20,0 5 0,0-1 0,-1 7 0,-2 2 0,-1 5-284,1 6 1,2 4 0,1 4 0,0 5 0,0 2-1318,0 3 1553,7-1 0,0 0 0,6 0 0</inkml:trace>
  <inkml:trace contextRef="#ctx0" brushRef="#br0" timeOffset="21">15911 17169 7569,'-1'7'186,"-2"-4"1,-3-5 0,-1-2 0,-2 0 105,2-2 0,-5 3 0,3-4 1,-3 1-1,-1 3 0,0 1-75,0 2 0,0 6 1,0 4-1,-2 5 0,0 4 1,-1 3-191,0 6 1,9-2 0,-6 5 0,2-3-1,4-2 1,3 0-176,2 0 1,2-5-1,2-5 1,2-4 0,5-5-1,3-1-93,1-3 0,0-2 0,0-2 1,0-2-1,-1-3 0,-2-3 327,-1-5 0,-5 0 1,4-3-1,-1 2 0,-1 2 121,0 0 1,0 0-1,-2 0 1,3 0-1,2-1-88,0 1 1,-2 4-1,3 2 1,-1 0-144,1 0 0,2 4 1,1-2-1,0 4 0,1 1-15,-1 0 1,0 7 0,0 5 0,0 4 0,0 1-235,0 2 0,1 0 1,-1 5-1,0-4 0,-1 1 1,-2-2-876,-1 0 1,-2 0 1147,2-2 0,2 4 0,-3 5 0</inkml:trace>
  <inkml:trace contextRef="#ctx0" brushRef="#br0" timeOffset="22">16293 16656 7569,'0'-14'-187,"0"1"1,-2 0-1,-2 1 753,-5 4 1,2 2 0,0 7 0,-1 4 0,2 3-303,1 4 0,0 7 0,5 5 0,0 6 0,0 8 0,0 5 0,0 0 1,0 1-196,0 0 1,5 4-1,0-2 1,3-1 0,1 0-1,-1-2-568,1-2 1,0-6 0,3 0 0,-2 0-1,-3 0-10,-1 0 0,4-6 0,-3 2 0,2-5 0,-1-2 0,-1-4 509,0-1 0,2-1 0,4-5 0</inkml:trace>
  <inkml:trace contextRef="#ctx0" brushRef="#br0" timeOffset="23">16214 17129 7569,'-6'13'132,"5"-4"1,-4 0-1,4 1 1,1 2-1,1 1 1,4 0-1,3-1 1,6-2-1,2-3 1,3 1-1,1-2 75,3-1 1,2 0 0,2-5-1,-1 0 1,0-2 0,-1-1-227,-3-1 0,1-6 0,-4 1 0,2-1 0,1 0 0,0-1 75,0-3 0,-6 1 0,1-6 0,-2 0 1,-2-3-1,-1-3 24,-3-2 0,-3 3 0,-6 0 0,0 2 0,0 0 0,-2 0-58,-2 0 0,-4 6 1,-5-1-1,0 2 0,0 2 1,0 1-7,0 4 1,-5 2 0,0 6 0,2 0 0,2 1 0,1 4-15,-1 3 0,6 6 0,-1 2 0,0 3 1,2 0-1,2 1 5,4 1 0,1 0 0,0 6 0,0 1 1,1 1-1,4 3 172,4 2 0,2 1 0,4 4 0,2-1 0,5-1 0,3-4-48,2-1 0,-1-5 0,0-7 0,1-1 0,-1-3 0,0-3-512,0-4 1,1-3-1,1-7 1,1-5 0,2-7-764,-2-8 1,3-4 1143,-1-1 0,-1-12 0,-3-3 0</inkml:trace>
  <inkml:trace contextRef="#ctx0" brushRef="#br0" timeOffset="24">12700 14222 7451,'-6'7'178,"-1"-1"0,-6-6 0,0 0 0,-1-2 1,3-2-1,0-5 0,4-2 0,0-3 0,1 1 1,0 0-1,3 0 310,2 0 1,1-6 0,1-2-1,4 1-516,3 2 0,0 10 0,0 3 0,1 5 0,0 5 0,0 3-28,1 4 1,-3 7 0,1 3-1,-3 4 1,-2 3 32,-1 2 0,-2 4 1,0-4-1,0-2 0,0-1 1,-2-3 29,-2-3 0,3-3 0,-5-8 0,1 0 0,-1-4 19,-1-1 1,3-2 0,-5-5 0,-1-4 0,-1-3-88,3-4 1,-3-6 0,6-1 0,-1 0 0,0 0-1,3 2 68,2-2 0,1 4 1,0-2-1,0 2 0,0 2 1,0 0 131,0 0 0,0-1 1,0 1-1,1 2 0,2 0 1,3 4 48,1 1 0,2 2 0,4 4 0,0 0 0,0 1-161,1 4 0,-1 6 0,-2 8 1,-2 0-1,-3 2-96,0-1 1,-5 1 0,2 2 0,-4-2 0,-5-2 0,-1-3-44,-4-2 1,-2 2 0,-3-1 0,-1-5 0,0-2 0,3-6 146,1 0 0,0-4 0,-1 0 0,3-4 30,2-2 0,3-2 1,5-6-1,-2-3 0,-2-1 1,2-4-42,2-1 1,5 3 0,2 0 0,1 1-1,4-1 1,0 1-7,3 2 0,3 2 0,1 3 0,-2 3 0,0 2 0,0 3 103,1 0 0,1 5 0,-5-2 0,-1 6 1,-2 6-1,-3 2-10,-1 2 1,3 1 0,-5-1 0,-1 1 0,-1 2 0,-2 2-143,0-2 0,0-1 0,0-2 0,-2 0 0,-1 0-1355,-1 0 1386,-6-5 0,-3 3 0,-8-3 0</inkml:trace>
  <inkml:trace contextRef="#ctx0" brushRef="#br0" timeOffset="25">12950 14209 7569,'-13'7'62,"4"-1"1,2-5-1,-1 2 1,1 1 0,-3-1-1,0 0 1,-1 0 0,4 3-1,0 1 504,0 4 0,4 5 1,-3 1-1,1 1 0,1-1 1,1 1-286,2-2 1,2 3 0,5-1 0,7-4 0,8-2 0,5-5 0,5-1 8,4-3 0,4-2 0,5-2 1,4-3-1,5-4 0,4-1-112,4 1 0,4-3 1,1-5-1,-1-1 1,1-1-1,1-1-166,4-3 0,-35 10 0,1 0 0,3-2 0,0 1 1,1 1-1,0-1 0,1 1 0,1 1-46,0 0 1,0 0-1,0 3 1,0 0-1,2-1 1,0 0 0,-2 1-1,1 0 1,0 1-1,0 0 1,-1-1 0,0 1-47,-1 1 1,0 0-1,31-2 1,-4-3-1,-4 3 1,3-1 143,-1 2 0,-6-5 1,-5 3-1,-5-3 1,-6 1-1,-2 0 10,-5 3 1,-12 0 0,-1 0 0,-5 2 0,-4 1 0,-2 0-98,-6-3 1,4 5 0,-5-3 0,1 1 0,-2-3 0,-2 0-384,0-1 1,1 0-1,-5-4 1,0 0-1,0-2 1,0-2-4002,0-5 4407,-6-3 0,-1-7 0,-7-2 0</inkml:trace>
  <inkml:trace contextRef="#ctx0" brushRef="#br0" timeOffset="26">15714 13432 7569,'-8'6'120,"-3"-3"1,3 6 0,0 0 0,0-1 0,3 1 0,2 1 0,1 2-1,4 1 1,1 0 0,1 1 0,0-1 35,2 0 0,-3 2 1,4 1-1,-1 1 0,-3 1 1,-1-1-1,-2 1-272,0-2 0,4-2 1,0 0-1,1-3 105,1-2 1,-1-5-1,6-8 1,-4-6-1,0-6 1,-1-6 61,0-3 1,3-3 0,-3-1 0,0-3 0,1 0 75,0 0-1,-2-4 1,2 6 0,0 1 0,-1 1 0,0 3 624,-3 3 0,-2 3-507,-1 6 0,0 7 1,0 7-1,0 11 1,2 10-1,1 7-330,1 6 1,6 3 0,-1 0 0,1-1-1,0-3-169,-1-2 0,0-3 1,4-6-1,0-2 1,1-4-1,-1-5-105,0-6 0,0-5 1,0-2-1,-1-4 1,-2-5 297,-1-6 1,-6-4-1,1-5 1,-2 1 0,-2 4-1,0 0 262,0-1 0,0 5 1,0-2-1,1 4 1,2 1 152,1 0 0,2 5 0,-1 4-354,3 2 0,4 4 0,1 2 1,0 4-1,1 0-41,-1 1 1,1-2 0,2 4 0,2-3 0,-2 3 0,-1 2-155,-2 4 0,0-2 0,0 4 1,-1-2-1,-2 1 0,-1 0-605,1 1 0,0-9 0,1 3 801,-3-1 0,1-1 0,4 2 0</inkml:trace>
  <inkml:trace contextRef="#ctx0" brushRef="#br0" timeOffset="27">16451 13209 7569,'0'-6'429,"0"6"-199,0 7 1,0 6 0,1 5 0,2 4-1,2 3 1,-3 2-113,0 4 1,-2 1-1,0 5 1,0-4-1,0 0 1,1-4-512,4-1 0,-2-8 0,4-2 393,-1-4 0,4-6 0,-3-3 0</inkml:trace>
  <inkml:trace contextRef="#ctx0" brushRef="#br0" timeOffset="28">16438 13011 8281,'0'14'130,"-2"-1"1,-1 1 0,-1 2 0,1 2 0,1-2-1,2-1-80,0-2-50,6 0 0,2 0 0,5 0 0</inkml:trace>
  <inkml:trace contextRef="#ctx0" brushRef="#br0" timeOffset="29">16793 13196 7569,'0'26'55,"0"2"0,0-1 1,0 1-1,0-4 1,1-4-1,2-4-88,2-1 0,4-6 0,-4-2 0,3-1 108,2-3 1,2-9-1,-1-6 1,0-6 0,-3-1-1,1-1 172,-2 0 0,4 3 1,-6-2-1,3 2 1,1-1 103,-2 2 0,5 2 0,-5 1 0,2-1-72,-1 1 1,-3 4-1,4 2 1,1 0-112,2 0 0,-4 4 0,0 0 1,-1 6-1,0 5 0,2 6-109,-2 3 0,5 4 0,-5 5 0,2 0 0,0-1 0,0 0-148,-2 1 0,3-7 0,-4 6 0,1-3 0,4-3 0,-1 0-812,-1-3 1,2-1-1,-2-2-1686,3 0 2587,-5-6 0,5-1 0,-5-6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805"/>
    </inkml:context>
    <inkml:brush xml:id="br0">
      <inkml:brushProperty name="width" value="0.05292" units="cm"/>
      <inkml:brushProperty name="height" value="0.05292" units="cm"/>
      <inkml:brushProperty name="color" value="#FF0000"/>
    </inkml:brush>
  </inkml:definitions>
  <inkml:trace contextRef="#ctx0" brushRef="#br0">12818 10262 6508,'-8'0'304,"-1"-2"1,-1-2-1,-2-3 1,0-2-1,2 2 1,1 1-1,0 1 1,1 1-1,-1 0 1,0-1 159,2-1 1,-5 3 0,3-5 0,-2-3 0,-2 1-1,-1 0-319,1 1 1,4 0 0,1-4 0,-3 1-1,0 2 1,-2 1-78,-1-1 1,1-1-1,0-3 1,0 1 0,0 2-70,0 2 1,-1-1 0,1 4 0,-1 0 0,-2 0 0,-2 2 93,2-2 1,1 4 0,2-2 0,0 2 0,0 2-1,-2 0 1,-1 2-51,-1 2 1,-1-1 0,3 6 0,-1 1-1,-1 2 1,1 1-97,1 0 0,0 0 0,-1 2 0,0 1 0,2 2 0,2-2-37,2-2 0,-5-2 0,6-2 0,-2-1 0,-3 1 0,1 2 87,0 1 1,4 0 0,1 0-1,-1 2 1,0 1 0,0 2 11,-1-2 0,3 3 0,-2 0 0,-1 0-63,-2 0 1,3 3-1,0-3 1,-1 1 0,-1 4-1,-1-1-12,3-1 1,-3 1 0,5-4 0,-2 2-1,2 2 1,1 2 57,3 1 0,-3-4 0,2 0 0,1 2 1,0 0-1,0 3 21,-1-1 1,-1 0 0,5 1 0,-1-1-1,-2 2 1,-1 2 1,-1-2-1,4 4 1,-2-1 0,-2 1-1,3 0 13,0 1 0,2-1 0,0-3 0,0 2 0,2-2 0,0-1-14,3-2 1,4-1-1,-4-2 1,1-2-1,2-1-21,-1 1 1,-3-4 0,4 4 0,-1-2 0,0-2 0,2 1 33,-2-1 0,5 5 0,-3-4 0,1-2 0,0-2 1,-1 1 33,1 3 1,2-5 0,0 1-1,-2-3 1,-1-1 0,1 1-15,2 3 0,-4-1 0,1 0 0,0 0 0,0-1 1,0-2 27,1-1 0,-3 0 1,2 4-1,1-2 0,0 0 1,1-4-12,-3-1 1,1 3 0,4-5 0,0-1 0,1-2 0,-1-1-32,0 0 0,2 0 0,1 0 0,1 0 0,-1 0 0,0 0-11,2 0 1,-4-1-1,4-2 1,-3-1-1,-2-1 1,0 1 9,0-1 1,0 0 0,0 2 0,1-2 0,-1 2 22,0 2 0,0-1 1,0-1-1,0-1 1,-1 0-5,-3-2 0,3 3 1,-4-6-1,4-1 1,0-2-1,-2-1-21,-1 0 0,0 0 0,4-2 0,0-1 1,0-1-1,0-1-25,0-1 1,-4 3-1,0-5 1,1 2-1,0 2-5,-1-2 1,1 3-1,-4-5 1,2 2-1,0 2 1,1-1-1,-2 1 72,-1 1 0,0 1 0,-2 2 0,4 0 1,1 0-1,-1-1-64,3 1 1,-4-4-1,2-1 1,-1 2 0,1 0-1,0 0-24,1-2 1,-2-1 0,-1 3 0,0-3 0,-1 0 0,0-1 81,-3-1 1,3 4-1,-2-4 1,-1 2-41,-2 3 1,4 2-1,-1 0 1,-1 1-1,0 0-49,1 0 1,-2 0 0,4 0 0,-2 0-18,1-1 0,3 1 0,-3 0 1,-2 0-1,0 0 0,-1 0 176,3-1 0,-1-3 0,-4-1 0,0 2 0,0 2 0,0-1 57,0-2 0,0 2 0,0-3 0,0 4-208,0 1 1,0-1 0,0 1-1,0 0 1,0 0 0,0 0-71,0 0 0,-4-1 1,-1 1-1,1-1 0,0-2 116,-1-2 0,-1-1 0,4 3 0,-3-2 0,1 2 1,-1 2-1,1 1 55,1-1 0,-3 6 1,2-1-1,1-1-127,1-2 0,-2-1 1,0 0-1,-1 0 1,1-1 7,-1 1 0,-3 0 0,3 0 0,1 0 0,-2-2 0,-1-1 92,-1-1 1,-2-1 0,4 5 0,1 0 0,-3 1-2,1 3 0,4-3 0,-3 5 1,2-2-139,-1 1 0,0 0 1,2-2-1,-2 1 0,1 1 30,-2 0 0,3-3 1,-6 2 1,-1-3 0,3 5 0,-1 1 1,1 2-1308,0-1 0,4-1-251,-2 2 1,4 1-1,2-6 1607,4-1 0,2-8 0,6-2 0</inkml:trace>
  <inkml:trace contextRef="#ctx0" brushRef="#br0" timeOffset="1">12529 9788 7970,'0'-9'154,"0"1"0,0-3 0,0 0 0,0-3 0,0 0 0,1-4 0,2-4 0,3-4 0,1-5 93,4-4 1,0-3 0,3-1 0,-1-1 0,0-1 0,1-1-89,4-2 0,-2-1 1,5 2-1,-1 0 1,-1 0-1,2 1 1,-1-1-205,3 0 1,1-1 0,-1 6-1,-1 3 1,0 3 0,0 1-548,0 0 1,-4 0 0,3 7 0,1 0-1,0 2 1,-1-1 591,-2-2 0,4-7 0,-2-2 0</inkml:trace>
  <inkml:trace contextRef="#ctx0" brushRef="#br0" timeOffset="2">13332 8288 7569,'-2'-7'152,"-1"4"0,-1 6 0,1 6 1,2 2-1,1 3 0,1-1-144,3 0 1,2 0-1,4-1 1,-1-2 0,1-1-606,2 1 1,-3-3 596,0 2 0,0 0 0,4 4 0</inkml:trace>
  <inkml:trace contextRef="#ctx0" brushRef="#br0" timeOffset="3">13437 8275 6913,'-7'2'1663,"2"2"-1385,4 5 0,1-2 0,0 2 0,0 1-369,0 2 1,6-3 0,1-1 0,2 1 0,0 0 0,1-2 90,1-1 0,3 4 0,-1-2 0</inkml:trace>
  <inkml:trace contextRef="#ctx0" brushRef="#br0" timeOffset="4">13740 8630 8336,'1'8'231,"4"-4"0,3-2 1,4-4-1,1-1 0,-1-3 1,-2 0-106,-1 1-156,-6-6 0,4 8 0,-4-5 0,1-3 0,-1 0-26,-1-2 0,-2-1 0,0 1 0,0 0 0,0 0 0,0 0-73,0 0 0,0-5 0,0 1 1,-2 1 227,-2 1 0,-3 8 0,-7 2 1,1 4-1,0 1-43,0 0 0,1 6 0,2 2 0,1 3 1,1 0-1,-1 1-62,0 3 1,5 2-1,-4-1 1,1 3 0,0 2-1,-2 2-16,2 2 1,-1 1 0,5 1 0,-1 0 0,1 3 0,2 0 237,1-1 1,1-2 0,2-5 0,3-3-1,1-2 1,3 1-99,2-2 0,1-7 0,2-5 0,1-2 0,1-2 0,1 0-340,1 0 0,-3-2 0,5-2 1,-1-4-364,1 1 1,-1-9 584,2 3 0,3-9 0,-5 1 0</inkml:trace>
  <inkml:trace contextRef="#ctx0" brushRef="#br0" timeOffset="5">14108 8262 7569,'-7'-6'315,"-5"5"52,11-5 544,-11 6-209,11 0-589,-5 0 0,6 1 1,0 4-1,0 3 343,0 4 1,0 3 31,0 2 1,0-1-120,0 6 1,0 5-140,0 3 1,0 3-48,0-3 1,1-1-108,4 7 1,-3-3 63,7 2 0,-4-1-549,3-3 1,1-4 324,4 4 0,1-3-1018,-1-2 0,-5 0-360,1 1 0,0-1 245,4 0 1217,-6-5 0,5 4 0,-5-5 0</inkml:trace>
  <inkml:trace contextRef="#ctx0" brushRef="#br0" timeOffset="6">13911 8722 8403,'4'-8'285,"2"-1"1,1-1 0,4-1 0,0 1-1,4 1 1,1 1-11,2 0 0,1-3 1,-3 2-1,3-1 1,0-1-1,0 3 0,-2-1-285,2 2 0,-3-5 1,5 5-1,-2-1 1,-3 2-1,-2 2-267,0 0 0,-1-1 0,0 5 0,0 0 1,0-1-1,0-2-1908,1-1 2185,-1-1 0,0 5 0,0 0 0</inkml:trace>
  <inkml:trace contextRef="#ctx0" brushRef="#br0" timeOffset="7">14424 8446 7569,'6'-7'1905,"-5"1"-846,5 6-751,-6 0 0,-1 0 0,-4 0-198,-3 0 0,-4 4-39,-1 1 158,0 11-272,-1-7 1,6 11 69,-1-2 0,2 2-137,-2 6 0,3 1 19,6-1 0,0-4 0,0-2 1,1 1-227,4-1 1,1-4 156,2 2 1,4-5-28,-3-4 1,-2 1-70,2-5 87,0-1 1,4-4 28,0 0 1,-6-7 104,-2-7 1,1 1 38,-2-4 1,0-4 171,-4-1 1,2 3-21,2 2 0,-2-2-79,2 1 0,-2 1 102,-2 4 1,4 4-9,0 0 0,1 5 69,-5-5-140,0 6 0,1-3 32,4 6 1,-3 2-5,7 2 1,-4-1-5,3 6 0,-3-1-140,4 6 1,-5 3 49,5 1 1,-2-1-986,2-4 465,2 1 325,-3-1 0,4 0-1476,-4 0 1637,4 0 0,-5 0 0,6 0 0</inkml:trace>
  <inkml:trace contextRef="#ctx0" brushRef="#br0" timeOffset="8">14793 8209 7569,'0'-5'245,"0"5"1,0 7 0,0 5 0,0 2 0,0 2 0,0 3 0,0 0-209,0 0 0,0 5 0,0-4 0,0 2 1,0-1-1,0-2-513,0-3 1,4-2 0,0-1-1,-1 1 476,-1-1 0,4 0 0,1 0 0</inkml:trace>
  <inkml:trace contextRef="#ctx0" brushRef="#br0" timeOffset="9">14964 8288 7545,'0'13'570,"0"1"0,-2 0 0,-1 2 0,-1 3 0,1 0-460,1 0 0,2 5 1,0-4-1,0 1 0,0-2-110,0 0 0,-5-5 0,-3 5 0</inkml:trace>
  <inkml:trace contextRef="#ctx0" brushRef="#br0" timeOffset="10">8331 9828 7569,'-5'-14'68,"1"1"0,1 0 0,2 0 1,1 0-1,0 0 0,0-1 1,0 1-1,0 0 0,0 0 0,0 0 1,0 0-1,-2 0 0,-1-1 298,-1 1 0,-6 0 0,1 0 0,-3 0 0,-3 0 0,-1-1-236,-1 1 1,-7 0 0,2 0-1,-2 0 1,-3 0 0,1 0-93,0-1 0,-2 3 1,-3 0-1,-4 4 0,-4 1 1,-4 3 7,-1 2 0,-4 1 0,3 0 0,-2 1 0,-1 4 0,-1 4-8,1 2 0,6 4 0,-2 1 0,3 3 0,1 1 1,2 2-1,3 0-54,5 0 1,3-4 0,5 2-1,3 1 1,2-2-105,-1 0 0,1 0 1,5-2-1,2 4 1,1 1-1,0 0 61,2 1 1,-3 3 0,4 5 0,0 4 0,-1 4 93,-1 5 1,4 3-1,-5 7 1,-1 3-1,-2 3 1,-1 2-45,0-1 0,1-1 1,2 1-1,3-4 1,1-3-1,3-3-23,1-2 0,2-4 0,2-7 0,2-1 0,7-5 55,5-4 0,4-1 0,8-9 0,1-2 0,3-1 1,2-2 190,2 0 0,3 0 0,0-1 0,0-4 0,1-3 0,1-4-38,3-1 0,0 0 0,7 0 0,3-3 0,0-4-177,0-6 1,5-8 0,1 1-1,1-3 1,-1-5 0,-2-1-40,-2-4 0,-2 0 1,-1-8-1,-1-1 1,0-4-1,-4 1 110,-4 0 1,-5-5 0,-4 2 0,-4-4 0,-5 0 0,-2-1 92,-2 1 0,-11-1 0,1 0 0,-5 2 0,-4 1 0,-1 2-129,-2-1 1,0 2 0,0-1-1,-2-2 1,-1-1 0,-1-2-249,1 0 0,-3 2 0,0 3 0,0 4 1,-1 3-1,1 3 151,0 3 0,-4-1 0,1 5 0,-2 3 0,-2 3 1,-1 5-1,1 1 1,-6 1 0,-3 7 0,-4 0 0,-3 4-387,-2 1 0,-5 2 0,2 4 0,-1 1 0,1 4-2452,2 3 2901,1 4 0,-1 1 0,-2 0 0</inkml:trace>
  <inkml:trace contextRef="#ctx0" brushRef="#br0" timeOffset="11">7962 8407 7569,'0'-6'180,"0"6"0,0 7 0,0 6 0,0 3 0,0 3 0,0 3 0,0 5 0,0 3 0,2 4-109,2 3 1,-1 1-1,4 1 1,-1 0 0,-2 1-1,1-2-472,-1-3 0,2 2 0,-1-7 0,2 0 0,2-3 401,-1 0 0,1-7 0,4-1 0</inkml:trace>
  <inkml:trace contextRef="#ctx0" brushRef="#br0" timeOffset="12">7831 8815 7569,'-8'-2'86,"4"-2"1,2-5-1,4-1 166,2 1 1,4-3-1,5 3 1,0-2-1,2-2 1,2-1-1,5 0-173,3-4 0,-3 4 1,0-4-1,1 4 1,1 0-1,-1 3-184,-1 2 1,-5-3 0,4 5 0,-2 0 0,-3 2-1,-1 4-179,-2 1 0,0-5 0,0 1 199,0 1 1,-4 2 0,0 1 0,1 0 90,2 0 0,-4 5 1,0 4-1,-2 3 1,-2 3-1,0 1 24,1 1 1,-1 2 0,-4-3 0,2 3 0,1 0-351,1 0 1,5-1 0,-3-5 0,-1 0 319,1 0 0,5 0 0,-4 1 0</inkml:trace>
  <inkml:trace contextRef="#ctx0" brushRef="#br0" timeOffset="13">8186 8407 7569,'-7'-8'745,"-5"1"-834,3 3 0,5 4 0,4-2 0,7 7 0,5 1 89,1-1 0,0 6 0,0-4 0</inkml:trace>
  <inkml:trace contextRef="#ctx0" brushRef="#br0" timeOffset="14">8489 8630 7569,'5'14'-87,"-2"-1"0,5 0 1,-1 0 425,0 0 1,-4-4 0,2 0-40,-4 1 1,1-4-256,2-2 0,-3-8 0,4-6 1,-2-5-54,1-3 0,-1-1 0,4 3 0,1-3 0,-3 0 1,3 0-1,-2 3-8,-1 2 0,4 0 1,-4 1-1,-1 2 20,2 2 1,-3 0 77,6 9 1,-6 4 0,1 13 0,-3 0 0,-1-1-68,0-1 1,2-2 0,1 2 0,3 1 0,-1 1 0,3-2-287,-1-5 0,-3-4 0,5-6 140,1 0 0,1-2 1,-1-2-1,-3-5 1,-1-2-1,-2-4 134,2-3 0,-4 4 1,2-4-1,-1 4 1,0 0-1,1 1 219,-1 0 1,-1 4-174,-2 1 1,1 5 0,4 0-7,3 6 1,4 4-1,1 6-131,0 0 0,-1 0 0,-2 1 0,-1-1-111,1 0 0,2 0 0,0 0 0,-2-1 0,-1-2 0,1-1 8,2 1 1,-3-4 0,-1-2-1,3-2 1,0-4 0,2-2 194,1-5 0,-6-7 0,1-3 1,1 0-1,2-1 106,1-1 0,-4 1 0,-2-2 0,1 3 0,-3 1 141,1 1 1,3-1-1,-5 5 1,-1 0-1,-1 0 1,-2 0-109,0-1 1,-2 3 0,-1 0 0,-2 4 0,-3 0-384,-2 0 0,3 4 1,-2-2 118,-1 4 0,-2 7 0,-1 2 1,1 6-1,3 2 373,5 1 1,-2 2-1,2-3 1,1 2-1,3-1-73,4 2 0,-1-4 0,6 4 0,1-1 0,2-1 0,1-2 0,0-4-245,0-2 1,6-6 65,3 1 0,3-2 0,1-2 0</inkml:trace>
  <inkml:trace contextRef="#ctx0" brushRef="#br0" timeOffset="15">9831 8065 8942,'-7'6'140,"-1"1"0,5 6 1,-1 2-1,0 2 0,-1 7 1,1 3-1,1 4 1,2-3-1,1-2 0,0-3 1,0 2-1,0-1 1,1-1-1,3-1 0,5-1-315,3-2 0,0-2 0,-2-2 1,-1 1-1,1 1 0,1-1-2182,3-1 2357,-7 4 0,5 1 0,-5 7 0</inkml:trace>
  <inkml:trace contextRef="#ctx0" brushRef="#br0" timeOffset="16">9660 8473 8211,'-7'-6'403,"1"3"1,6-6 0,1-1-111,4-2 1,2 3 0,6 2 0,2 0 0,1 1-1,1-1-225,-1-1 1,5 4 0,-1-4-1,2 1 1,-1 1 0,-1 0 0,-1 4-193,0 0 1,-1 2-1,-5 0 1,0 0 0,0 0-1,0 0-421,1 0 0,-1 0 0,0 0 545,0 0 0,6 0 0,2 0 0</inkml:trace>
  <inkml:trace contextRef="#ctx0" brushRef="#br0" timeOffset="17">10292 8130 9921,'0'14'36,"0"-1"1,0 1 0,0 2 0,0 3 0,0 0 0,1 2 0,2-2-1,1 1 1,-1-1 0,0 0 0,0-1 0,2-1-37,-3 1 0,6 5 0,-1-2 0</inkml:trace>
  <inkml:trace contextRef="#ctx0" brushRef="#br0" timeOffset="18">10226 8367 7569,'-8'0'364,"1"0"0,6 0 0,1 0 0,6 0-149,4 0 1,4-1 0,3-2 0,0-2 0,1 3-1,-1-1 1,1 0-498,-2-2 0,3 1 1,-2 2-1,1 0 0,-1-3 1,2 1-1560,2-2 1841,1-1 0,4-7 0,0 1 0</inkml:trace>
  <inkml:trace contextRef="#ctx0" brushRef="#br0" timeOffset="19">10634 7959 7569,'9'0'750,"-1"2"1,1 2 0,0 5-322,0 3 0,-5 7 0,3 3 0,-1 4 0,-1 3 0,-1 3 0,0 1-507,-1-1 0,3 3 0,-1-3 0,-1 0 0,0 2 0,2-2-1967,1 0 2045,-4-1 0,9-5 0,-5 0 0</inkml:trace>
  <inkml:trace contextRef="#ctx0" brushRef="#br0" timeOffset="20">6778 10551 7569,'-5'-9'93,"1"1"1,-5 3 0,3-2 0,0 0 0,-1-1 0,0 0-1,-2-1 1,0 1 0,1 1 0,-3 0 0,0-3 0,-3-2-1,1-1 1,0 0 212,0-1 1,0 1 0,-2 0 0,-1 0-1,-3 1 1,-1 2-294,-4 1 1,-2 6 0,-3-1 0,-4 4-1,0 4 1,-5 7-57,-5 5 0,1 10 1,-6 11-1,-2 5 1,-3 8-1,26-24 1,-1 2 41,-1 0 1,1 1-1,-3 2 1,0 1 0,3-3-1,1 2 1,1-1 0,1 1-1,1-1 1,2 1 0,1 1-1,1-1 100,0 1 1,1 0-1,-10 33 1,4-2-1,6-3 1,7 0 0,8-2 53,7 0 1,10 4-1,10-5 1,6-3-1,8-4 1,8-6-32,12-4 1,11-12-1,-27-16 1,2-3 0,2-2-1,1-3 1,2-2 0,1-2-1,1-3 1,0-3-114,4-4 0,-1-2 0,-1 0 1,0-2-1,1-4 0,-1-1 1,-3 0-1,-1-1 0,-4-2 1,0-2-1,-4 0 0,-1-1-70,-3-1 0,-1-2 0,-4-2 1,-2 0-1,-2 0 0,-3 0 1,-2-1-1,-3-1 0,-2-2 1,-3-1-1,8-35 50,-9-2 1,-6 2 0,-10 5-1,-7-3 1,-12 1 0,-10 0-9,14 34 0,-2 2 0,-19-27 0,-1 4 0,1 8 0,-1 8 0,-1 5-120,-3 9 0,3 0 0,-2 10 0,0 3 0,1 4-304,-2 4 1,-4 9 0,5 7 0,5 8 442,6 3 0,-2 9 0,1 0 0</inkml:trace>
  <inkml:trace contextRef="#ctx0" brushRef="#br0" timeOffset="21">6067 13709 7569,'-1'-19'171,"-4"-3"1,-1-5 0,-2-2-1,2-4 1,1-4 0,1-5 0,1-4-1,2-3 1,1-3 0,0-2-1,1-1 1,2-4 0,3 1 0,1-2 1702,3 0-1925,2 4 1,1-6 0,0 5-333,1 1 0,0-2 1,2 2-1,3 2-658,2 0 1041,1 10 0,4-19 0,0 9 0</inkml:trace>
  <inkml:trace contextRef="#ctx0" brushRef="#br0" timeOffset="22">5778 12380 7569,'-9'0'182,"3"-2"1,3-2 0,7-5 0,5-2 58,6-3 0,7 0 0,0-4 0,2-4 1,4-3-1,2-1-14,0 0 1,5 0-183,-4-1 0,4 2 0,-4 2 0,-2 3-2,-1 1 0,-3 1 1,-2 3-1,-1-1 0,0-1 1,0 1-160,0 1 0,-6 6 0,1 0 0,0 1 0,-1 0 0,1 4-23,-1 3 1,-1 1 0,-2 1 0,0 3 0,-1 7-1,-2 6 139,-1 9 1,-6 4-1,1 8 1,-2 3-1,-2 1-83,0 3 0,0-4 1,0 5-1,0-3 83,0 1 0,0 0 0,0-4 0</inkml:trace>
  <inkml:trace contextRef="#ctx0" brushRef="#br0" timeOffset="23">5304 14301 7569,'-6'7'67,"4"5"1,-3-5-1,0 2 1,1 0-1,1 1 1,1 1-1,4 3 1,1 0-1,3 2 1,1 3-1,2 2 1,0 2-8,-1 2 1,1 1-1,3 1 1,-2-1-1,-3-1 1,1-2-1,-3-2-250,1-2 1,-1-6 0,-4-6 0,2-3 131,1-5 0,1-11 1,-4-11-1,2-6 0,2-6 1,-1-3 152,2-2 1,-3 1-1,6 1 1,-1 1 0,1 4-1,0-1 33,1 0 0,2 5 1,1 0-1,0 4 0,-1 4 1,-2 2-98,-1 3 0,-5 8 0,5 3 0,1 5-32,2 5 0,-3 3 0,-1 8 0,3 3 1,-1 2-1,0 1-31,-1-2 1,-2 5-1,4-3 1,-3 3-1,3 1-126,0 1 1,-2-5-1,0-2 1,1-1-1,0-3 1,0-1-533,-1-2 1,-4 0 689,3 0 0,1 0 0,4 0 0</inkml:trace>
  <inkml:trace contextRef="#ctx0" brushRef="#br0" timeOffset="24">5883 14301 7569,'0'13'149,"0"0"0,1 0 0,4-1 0,3-3 33,4-5 0,6 2 1,-1-2-1,1-1 0,-1-3 1,1-3-178,-2-1 1,-1-6-1,-2 1 1,-2-3 0,-2-1-1,-4-2-43,-4-2 0,-1 2 0,0-4 0,-1 2 0,-4-1 0,-4 1-237,-2-2 1,-7 4 0,1-3 0,1 4 0,-1 2 0,1 2 153,-1 1 1,-2 6 0,3 0 0,-2 6 0,1 6 0,1 4 206,2 5 1,0 2 0,8 6 0,0 1 0,0-1-1,3 0 68,2 1 0,7-1 0,4 2 0,6 1 0,6 2 1,1-2-234,-1-1 1,5-3 0,-3-2 0,6-3 0,-1-2 78,-1-6 0,4-5 0,2-7 0</inkml:trace>
  <inkml:trace contextRef="#ctx0" brushRef="#br0" timeOffset="25">6238 14024 7569,'0'14'-125,"0"0"1,0 4 0,2 2 329,2 1 1,-1 3 0,4-2 0,1 2-1,-1-1 1,2-2 0,-1-1-186,1 1 0,0-5 0,4 0 1,0-5-1,0-3-86,1-2 0,-1-2 0,-2-5 0,0-4 0,-4-5 0,-1-5-65,-3-2 0,3-7 1,-2 4-1,-1-2 0,-2 1 125,-1 2 0,0-2 1,0 3 110,0 2 0,2 7 1,2 6-44,5 6 0,3-1 0,2 3 0,2 0 0,2-1 0,0-1-43,1-1 1,-5-2 0,4 0-1,-4 1 1,-1 2 0,1 1-14,-1-1 1,0-3 0,-1-4-1,-4-5 67,-3-3 1,-4-5 0,-1-2-1,0-2 1,0-3-80,0-6 0,0 3 0,-1-4 0,-2 3 0,-1 3 1,1 2-1,1 2 6,2 2 0,-6-10 0,-1 1 0</inkml:trace>
  <inkml:trace contextRef="#ctx0" brushRef="#br0" timeOffset="26">5896 15195 7569,'-9'-9'136,"0"2"1,1 3 0,2 5 0,4 8-1,7 7 1,2 6 0,5 4 0,2 2 21,4-2 0,4 8 0,-3-8 1,1 1-1,4-2 0,-1-5-240,-1-1 1,1-6 0,-5-6-1,0-1 1,-1-4 0,-1-5-42,-4-6 1,-5-3-1,-7-1 1,-1-1-1,-2-2 67,-2-2 0,-3-4 0,3 5 1,1 0-1,-1 3 0,1 1 70,1 0 1,3-1 0,3 1 0,3 0 0,1 1 0,3 2 42,2 1 0,1 6 0,0-1 0,2 3 0,3 2 0,2 3 89,1 5 1,-1 3 0,-4 0 0,2-2 0,-2-1-1,-2-1 49,0 0 0,-6-2-194,1-6 1,-10-6 0,-1-5 0,-4-5 0,-2-6-169,0-2 0,-2-1 1,6 1-1,-1 2 0,1 0 1,-1 2-1,3 2-637,0 4 1,4 1 803,2 0 0,3-1 0,6 1 0</inkml:trace>
  <inkml:trace contextRef="#ctx0" brushRef="#br0" timeOffset="27">6593 15143 7569,'14'-5'137,"-1"1"1,0-5 0,0 3 0,0-1 0,2-3 0,0-2 17,-2-1 1,3-5 0,-7 1 0,1-1 0,-1 1 0,-5-1 0,-3 1-196,-1-2 0,-1 4 0,-3-3 0,-7 4 1,-3 1-41,-4 0 0,-5 1 1,2 3-1,-1 5 0,2 2 1,-1 4 46,1 2 1,4 3-1,-2 7 1,4 0-1,2 2 1,3 3 47,5 2 1,2-4-1,2 5 1,0 0 0,2 0-1,4-2-36,7-1 1,1-1 0,7-5 0,-1 0-1,1 0 1,2-1-203,2-3 0,1-3 1,1-6-1,-1 0 1,0-2 222,1-2 0,-1-3 0,0-7 0</inkml:trace>
  <inkml:trace contextRef="#ctx0" brushRef="#br0" timeOffset="28">6909 14708 7569,'0'15'213,"0"1"0,0 3 0,0 2 0,2 2-31,2 2 1,2 1 0,4 1 0,-1-1 0,1-1 0,2-3-155,1-5 1,0 2 0,0-1-29,1-2 0,-1-2 0,0 0 0</inkml:trace>
  <inkml:trace contextRef="#ctx0" brushRef="#br0" timeOffset="29">6830 14537 7569,'-5'-7'833,"2"1"-651,-6 6 1,7 0 0,2 2 0,9 1 0,6 3-183,2 1 0,7 2 0,-4 4 0</inkml:trace>
  <inkml:trace contextRef="#ctx0" brushRef="#br0" timeOffset="30">7370 14577 7569,'-19'7'386,"3"3"0,-5-4 1,2 0-1,3 1 1,2-1-144,1 0 0,-1 4 1,1-1-1,1 3 1,2 1-1,3 2 0,0 1-363,-1 1 1,5 2-1,-1-3 1,3 3-1,1 0 1,1 0-1,3-1-123,5 1 0,3-9 0,1 2 0,2-5 0,1-4 0,1-1 90,-1-2 1,-1-6-1,-2-3 1,0-3 0,-1-2-1,-2-2 196,-1-2 0,-6-4 1,1 3-1,-2 0 0,-2 0 252,0 3 1,0 6 0,0 1-81,0-1 0,4 5 1,2 5-1,1 9 1,4 6-1,0 4-178,2 1 0,5 1 0,0 2 0,-2-1 1,0 1-113,1 2 1,-4 2 0,2 0 0,-6 3 0,-3 2-33,-3 1 1,-2 2 0,-1 5 0,-1-1 0,-4 1 0,-5-1-37,-6 1 1,0-2 0,-6-2-1,-2-2 1,1-3 0,-2-5-217,-1-3 0,7-8 0,-7-2 1,2-7 358,4-5 0,-5-12 0,4-4 0</inkml:trace>
  <inkml:trace contextRef="#ctx0" brushRef="#br0" timeOffset="31">7475 14051 7569,'0'13'98,"0"0"1,0 6 0,0 1-1,2 2 1,2 2 0,5 2 95,3 3 1,1 8 0,1-3 0,2 1-1,2 0 1,-2 0 0,0-2-200,2-2 0,-5 1 1,1-1-1,-3 0 1,-3-1-250,0 1 0,2-5 0,-4-5 0,0-2 93,0-3 1,4-9 0,-3-8-1,2-11 1,0-8 201,1-5 1,-3-2 0,2 1 0,0 0 0,0 1-1,-1 2 254,3 1 1,-6 10 0,1-1-111,0 1 0,-4 9 0,2 6 1,-3 10-1,1 6 0,1 5-177,1 0 1,5 1-1,-5-1 1,1-4 0,1 1-1,2-2-600,4 0 0,1-8 0,0-6 592,1-4 0,-1 5 0,0 1 0</inkml:trace>
  <inkml:trace contextRef="#ctx0" brushRef="#br0" timeOffset="32">7949 13867 7569,'-9'13'46,"0"0"0,7 6 0,-1 3 0,4 3 0,5 1 0,3 2-66,5 2 1,-1 0 0,6 3 0,-1 1 0,0-2 0,-1 2-235,2-1 1,-4-4-1,2 2 254,-2-3 0,-2 4 0,0 2 0</inkml:trace>
  <inkml:trace contextRef="#ctx0" brushRef="#br0" timeOffset="33">7923 14274 7569,'0'-8'490,"0"-1"0,0 4 0,0-3 0,1-1-160,4 2 1,2 1 0,6 4 0,0-1 0,0-1 0,2 1-1,1 0 1,2-1-357,-2-5 1,4 2 0,2-4 0,1-2 0,1-3 25,-2 0 0,0-4 0,4-1 0</inkml:trace>
  <inkml:trace contextRef="#ctx0" brushRef="#br0" timeOffset="34">10292 12051 7569,'-8'-13'25,"2"0"0,2-1 0,-2 3 0,0 1 0,-1 2 0,1 1 0,-1 1 0,0 2 280,-4 5 0,5 5 0,2 9 0,3 2 0,1 7 0,0 5-160,0 6 0,5 6 1,4 6-1,4 7 1,4 4-1,2 5 1,1 1-1,5 4-161,-11-33 0,1 0 0,14 32 0,-11-32 0,-1 0 0,1-1 0,0-1 0,17 32 0,0-4-524,1-4 0,2-9 1,0-5-1,-1-5 540,-2-3 0,0-12 0,5 2 0</inkml:trace>
  <inkml:trace contextRef="#ctx0" brushRef="#br0" timeOffset="35">9884 12354 7569,'-6'-14'126,"-3"1"1,-1 0 0,1 0 0,5 0-1,2-2 1,4-1 0,2-3 0,5-1-1,2-5 1,4-3 119,3-3 0,1-4 0,4 3 0,-1 0 0,1-2 0,1 2-263,-2 0 1,1 1-1,-5 6 1,-2 2-1,-2 3 1,-2 1-3,-3 2 0,3 4 0,-5 3 0,2 3 0,-1 1 104,3 3 1,2 3 0,3 6-1,1 6 1,1 5 39,1 4 1,-4 5-1,4 5 1,-2-1 0,2 1-1,0 1-375,0 2 1,0-5 0,-3 2 0,2-4 0,-1 0 249,2-1 0,2 0 0,5 1 0</inkml:trace>
  <inkml:trace contextRef="#ctx0" brushRef="#br0" timeOffset="36">10568 13840 7569,'-13'0'30,"0"5"1,-1 0 0,1 3 0,2 2 0,0 2 0,3 1-1,-3 0 1,0 2 0,-2 1 0,1 3 0,2 0 0,1 1 0,0-1 221,2 0 0,-1 5 0,6-3 0,-3 4 0,4 0 0,2-1-254,4-3 0,5-4 0,-1 0 1,4-2-1,3-4 0,3-2-66,1-4 1,-2-5-1,2-5 1,-1-5 0,-3-6-1,-1-6-23,-2-3 0,-1-3 1,-3-1-1,-5-3 1,-3 0-1,-1-2 115,0 1 0,-5 3 0,-3 1 1,0 4-1,-1 5 0,-1 1 37,-2 3 1,-1 1 0,-1 3 0,1 2-1,0 3-207,0 1 0,1 3 0,2 7 0,1 5 0,1 4 0,-1 5 146,0 4 0,0 3 0,-4 1 0</inkml:trace>
  <inkml:trace contextRef="#ctx0" brushRef="#br0" timeOffset="37">10831 13459 7569,'-1'-9'1633,"-4"0"-1499,4 6 1,-9 5 0,5 11 0,1 7 0,-1 7-1,1 2-133,1 2 1,2 9-1,1 0 1,1 1-1,2 0 1,3-2-107,1 1 0,-2 4 1,3-1-1,3 0 1,0-2-1,3-3-568,-1-3 0,0-3 673,0-6 0,0 1 0,0-1 0</inkml:trace>
  <inkml:trace contextRef="#ctx0" brushRef="#br0" timeOffset="38">11226 13498 7569,'-20'6'82,"1"-3"1,7 6 0,2 1-1,2 2 1,1 1-105,0 0 1,2 0 0,-2 2 0,1 2 0,3 5 0,2 3 81,1 1 1,0 2-1,0 1 1,1 3 0,2 1-1,3-1 18,1-3 1,2-1 0,6-3 0,1-3-1,1-6 1,1-6-128,1-6 0,-3-4 0,4-4 1,-1-6-1,-4-6 0,-3-8 5,-3-5 1,-7-5 0,3-4 0,-4 0 0,-1 0 185,0-3 1,0-1-1,-1 1 1,-2-1-1,-3-4 1,-1 0-1,-3-4 5,-2-1 1,-1-2 0,-1 2 0,1 3 0,0 4 0,0 4-1594,0 5 1446,6 3 0,-5 6 0,5 0 0</inkml:trace>
  <inkml:trace contextRef="#ctx0" brushRef="#br0" timeOffset="39">10594 14906 7569,'0'17'-49,"0"1"1,0-1-1,0 4 1,2 2 0,1 5-1,3 0 1,1 1 0,3-3-1,2-2 1,1-7 0,0-2-1,0-2 1,0-1 0,1-3-52,-1-5 1,0-3 0,-1-2-1,-2-3 1,-3-7 0,0-3 103,1-4 0,-5-4 0,1 3 0,-2-1 1,-2-2-1,0 0 117,0 0 1,0 4 0,0-2 0,0 0 0,0 1 0,0 0-2,0 2 0,0 3 0,1 1 1,2 0 22,1-1 1,7 7 0,-3 4 0,4 6 44,1 6 0,0 3 1,1 2-1,-1 2 0,0 2 1,0-2-54,0-2 0,0-2 0,-1-2 0,-2-2-137,-1-2 1,-2-4 0,2-6-1,-5-6-125,-2-6 1,-2-2 0,0-7 0,0-2 0,0 0 0,0 2-203,0 4 0,0 3 0,0-4 329,0-1 0,-6-2 0,-1-2 0</inkml:trace>
  <inkml:trace contextRef="#ctx0" brushRef="#br0" timeOffset="40">11371 14682 7569,'0'7'390,"0"-12"0,0-9-450,0-7 0,-2-3 0,-1 5 0,-2 0 0,-1-1 0,-2 1-17,1 0 0,-2 1 0,-4 6 0,0 4-1,0 3 0,0 5 0,-1 5 0,3 3 0,1 6 0,1 2 44,-1 1 0,-1 7 0,1-2 0,3 1 0,1 0 0,3-2 92,2-2 0,2 3 1,3-3-1,5 0 1,4 0-1,3-3 33,2-2 0,1-2 0,-1-3 1,3-5-1,3-2-159,-2-2 1,3 0 0,-3-2 0,1-2 0,0-6 0,-1-6 67,2-6 0,-5-3 0,0-2 0</inkml:trace>
  <inkml:trace contextRef="#ctx0" brushRef="#br0" timeOffset="41">11529 14366 7569,'-5'21'245,"1"-2"1,1-2 0,2 2 0,1 0-22,0 0 1,0 0 0,0-2 0,0 2 0,1 0 0,3 1-259,5 0 1,3-3-1,0 0 1,-2-2 0,-1-2-1,1 0-603,2 0 0,1-4 0,0-2 637,0-1 0,0 4 0,0-2 0</inkml:trace>
  <inkml:trace contextRef="#ctx0" brushRef="#br0" timeOffset="42">11858 14274 7569,'-21'6'335,"2"-4"0,6 2 0,1-1-127,4 1 0,0-2 0,5 4 1,-1 0-1,1 2 0,2 5-385,1 5 0,0 2 0,0 7 0,1 1 0,2 1 0,1 3 15,-1 2 0,0-10 1,0 1-1,2-4 0,-1-7 81,2-3 1,-3-1 0,4-7-1,-1-5 1,-2-7 84,2-7 1,-4 0-1,2-6 1,-3 0-1,-1 1 1,0 0 116,0 2 0,0 2 1,0 3-1,2 1-89,2 0 0,4 6 1,5 4-1,0 6-26,0 6 0,-4 7 0,-2 4 0,0 3 0,-1 5 1,2 1-1,-3 4 101,1 2 0,-1 3 1,-4 0-1,2-2 1,1-1-1,-1 0-17,-1-1 1,-2 0 0,0-5-1,0 0 1,-2-3 0,-2-2-358,-5-1 1,-2-4-1,-3-1 1,1-4-566,0 0 832,-6-7 0,4-1 0,-4-6 0</inkml:trace>
  <inkml:trace contextRef="#ctx0" brushRef="#br0" timeOffset="43">11423 14090 7569,'-7'0'332,"3"5"1,7 0-333,1 3 0,6 0 0,-2 6 0</inkml:trace>
  <inkml:trace contextRef="#ctx0" brushRef="#br0" timeOffset="44">12002 13893 7569,'-5'13'117,"3"0"1,-2 0-1,2 2 1,2 2-1,0 5 1,0 5-1,2 2 1,2 2-1,5-1 1,1 1-1,0 1 1,-1 0-1,1 0-266,2-2 0,1-1 1,0 0-1,1 2 0,-3-2 149,-2-1 0,3-2 0,-5 1 0</inkml:trace>
  <inkml:trace contextRef="#ctx0" brushRef="#br0" timeOffset="45">11976 14511 7569,'0'-13'194,"0"0"0,0 0 0,2 1 1,2 3-15,5 5 1,2-2-1,4 0 1,3 0-1,4-1 1,2 1-207,3 0 0,-1 0 0,-1 4 0,-2-3 0,-1 1 0,0-1-527,-1 1 553,-2 0 0,0-2 0,1-2 0</inkml:trace>
  <inkml:trace contextRef="#ctx0" brushRef="#br0" timeOffset="46">13463 13709 7569,'5'13'20,"-1"0"1,-1 2-1,-2 2 1,1 5-1,1 4 1,1 4-1,-1 2 1,-1 1-1,-2 2 1,1-1-1,2-3 1,1-5 0,-1-4-1,0-4-45,2-4 1,-2-8 0,4-7-13,-1-11 1,-2-7 0,-2-9-1,1-3 1,1-4 0,-1-3 0,0 0-1,0 2 54,1 1 1,2 5 0,-3 0 0,1 3 0,1 5 125,0 5 1,-3 2-1,4 4-96,0 2 0,-5 4 0,5 10 0,-2 4 1,2 4-1,0 3-1,0 1 1,4 7 0,-3-2 0,2 3 0,-2-1 0,1-2-68,-1-4 0,2-3 0,4-2 0,0-2 0,0-2-45,1-4 1,-1-4 0,-2-2-1,0-4 1,-4-5 0,-1-5-54,-3-2 0,3-2 0,-2 3 0,-1-2 0,-2 2 63,-1 1 1,5-2 0,1-1-1,1 4 1,3 2 0,2 3-1,1 0 76,0 2 0,0 1 1,0 6-1,1 0 1,-1 0-1,0 0 23,0 0 1,-1 6 0,-2 3 0,-1 3 0,0 1 0,-1 0 9,1 0 1,-6 5-1,3-1 1,-2-1-167,1-1 0,3 2 1,-2 1-1,0-2 1,1-1-1,1-2 113,2 0 0,2 0 0,1 0 0</inkml:trace>
  <inkml:trace contextRef="#ctx0" brushRef="#br0" timeOffset="47">14213 13511 7569,'8'6'-145,"2"1"1,-6 7 0,-1-1 0,-1 0 246,-2 0 0,4 5 0,1 1 1,-3 1-1,0 5 0,-2 3 1,0 2-54,0 0 0,4-3 1,1-2-1,-2-3 1,-2-3-1,-1-1-276,0-1 1,5 1-1,-1-5 227,-1 0 0,-2 0 0,-1 0 0</inkml:trace>
  <inkml:trace contextRef="#ctx0" brushRef="#br0" timeOffset="48">14187 13406 7569,'-7'0'-117,"7"6"1,7 1-1</inkml:trace>
  <inkml:trace contextRef="#ctx0" brushRef="#br0" timeOffset="49">14464 13695 7569,'0'18'42,"0"0"0,0-1 0,0-4 0,0 0 0,0 1-134,0-1 1,0 0 0,0 0 77,0 0 1,1-5 0,3-6-1,4-6 1,0-9 84,1-8 0,-1 1 1,2-3-1,0-4 1,3-2-1,3 0 84,0 1 1,-1 2 0,-2 1 0,-1 1 0,-2 4-33,-1 1 1,-2 6 0,3 6 0,-2-1 0,-1 2-47,0 1 1,-4 2-1,3 7 1,-2 6-1,2 5-50,2 2 0,-5 7 1,2-2-1,0 3 0,1 1 1,-1 2-150,1 2 1,0-3 0,-3 2-1,3-4 1,0 0 0,0-2-669,-3 2 0,2-6 790,0-2 0,5-2 0,-3-2 0</inkml:trace>
  <inkml:trace contextRef="#ctx0" brushRef="#br0" timeOffset="50">14937 13603 7569,'0'14'46,"0"-1"0,0 0 1,0 0-1,2 0 0,1 0 169,1 0 1,5 1-1,-3-1 1,0 0 0,1-1-1,-1-2-128,0-1 1,4-6-68,-1 1 0,1-10 1,-1-7-1,-5-8 1,-1-3-1,0-3-97,1 1 1,5 3 0,-3-1-1,0-1 1,1 2 0,-1-2 76,0 0 0,4-7 0,-3-1 0</inkml:trace>
  <inkml:trace contextRef="#ctx0" brushRef="#br0" timeOffset="51">15543 13406 7569,'0'-13'8,"0"4"0,0 0 0,-2-1 0,-2 0 0,-5 1 0,-3 5 0,-1 1 0,0 0 0,0-2 480,0 3 1,0 0-1,-1 1 1,1-2-1,0-2-440,0 2 0,6 3 1,1 3-1,1 3 1,1 3-1,1 4-153,2 3 1,1 8-1,0-2 1,0 2-1,0 3 1,1-1-136,3 0 1,-1-1 0,6-3 0,1-4 0,2-4 0,1-2 119,0-3 0,2 1 0,1-6 1,2-1-1,-1-1 0,1-2 190,-1 0 1,5-5-1,-3 1 1,0 0 0,0-1-1,-1 1 221,1 1 1,-9 1-1,3 2 1,-1 2-199,0 2 0,-5 4 0,-3 5 0,-2 0 0,-4 0-123,-2 0 0,-3 0 0,-8 0 0,-1 1 1,-3-1-1,-2-2-94,-2-2 0,1 1 1,-3-4-1,-3 0 1,1 1-1,0-1-333,5 0 0,-1 3 1,5-5 456,2-1 0,-4-1 0,-1-2 0</inkml:trace>
  <inkml:trace contextRef="#ctx0" brushRef="#br0" timeOffset="52">17056 13117 7569,'0'13'65,"0"1"1,0 4 0,0 2 0,0 4 0,0 1 0,0 2 0,0 3 0,0 2 0,0 3 0,0 1 0,0 1 108,0-2 1,2-1 0,2 2-1,3-2 1,2-1 0,0 0-391,1-1 1,3-2 0,3-3 0,2-1 0,-2 0 0,-1-1-1150,-2-3 1365,0 3 0,0-4 0,0 5 0</inkml:trace>
  <inkml:trace contextRef="#ctx0" brushRef="#br0" timeOffset="53">17201 13617 7569,'1'7'301,"4"-3"1,4-2-76,2-2 0,8 0 1,3 0-1,2 0 1,-1-2-1,-1-1-129,1-1 0,-4-5 0,0 3 0,-1-1 0,-1-3 0,0-2-106,-3-1 1,-1 0 0,0 0 0,-1-1-1,-2 0 1,-1-2-41,1-2 1,-2-4-1,-1 3 1,-1 0-1,-3 0-5,-2 3 0,-1-3 1,0 2-1,-1 1 1,-4 1-1,-3 3 23,-4 3 1,-1 4 0,0 5 0,-1 0 0,1 1 20,0 3 1,-4 10 0,-2 8 0,0 2 0,-2 3 0,2 1-37,0 2 0,2 4 0,3 5 0,3 1 0,0-2 0,4-2-1,1-1 0,2-2 1,4-1-1,1-6 1,5-3-1,6-4-69,4-5 1,7-3-1,-1-6 1,3-2-1,2-2 1,-1-1-60,0 0 1,0-1 0,1-4 0,-2-5 0,-2-5 0,-2-4 13,-2-1 1,-2 2 0,-4-4 0,-1-1 0,-2-2 0,-3-1 177,-1 0 0,0-1 0,-3 1 1,3 0-1,0-1 0,1 1 189,0 0 1,-2 5-1,2 4 1,-1 2 0,-2 2 139,2 0 1,-3 4-251,6 0 1,-6 8 0,0 1-1,-6 8 1,-6 7-44,-3 3 0,-1 4 1,1-5-1,2 1 0,1-1 1,1 1-13,0-2 1,3-2-1,5 0 1,0-1-144,0 0 0,1-6 1,3-2-1,5-4-9,3-1 0,-3 0 0,-1 0 1,3 0 66,0 0 1,3 0 0,-1-1 0,-2-4 0,0-4 0,-3-1 69,3 1 1,-4-2-1,2 3 1,-1 0 0,1 0-23,0 3 1,0 0-1,3 7 1,-2 2 0,-1 5-55,1 2 1,1 0 0,3 0 0,-1 3 0,0-3 0,0-1-212,0 1 1,-1 0-1,-2 1 1,-1-3 208,1-5 0,-4-5 1,-2-7-1,-1-6 1,0-5-1,2-5 385,-2 0 0,0-3 0,-1 0 1,4-3-1,2 0 0,2 0 76,2 3 0,1 2 0,0 1 0,0 4 0,0 1 0,0 3-286,1 1 1,-1 2 0,0 1 0,-1 2 0,-2 3 0,-1 1-744,1 3 1,-3 2 0,2 1-1526,1 0 2145,2-6 0,-5 4 0,-1-4 0</inkml:trace>
  <inkml:trace contextRef="#ctx0" brushRef="#br0" timeOffset="54">18451 13182 7569,'-7'2'1165,"2"2"1,8-1-1075,2 6 1,5-5 0,-3 5 0,2 1 0,-2 2 0,1 3-11,-1 2 1,-3-2 0,4 4 0,-2 0 0,-3 1 0,-2 1-391,-1-4 0,0 2 0,0 0 0,0 0 0,0 0-623,0-3 1,0-5 931,0-3 0,-6 1 0,-1 4 0</inkml:trace>
  <inkml:trace contextRef="#ctx0" brushRef="#br0" timeOffset="55">18306 12972 7569,'-20'0'368,"2"0"0,4 0 1985,1 0-2601,-1 0 1,9 6 0,5 1 0,7 0 247,5-2 0,7 2 0,1 0 0</inkml:trace>
  <inkml:trace contextRef="#ctx0" brushRef="#br0" timeOffset="56">18464 13301 7569,'-8'0'33,"0"-2"1,2-2-1,5-5 1,4-3-1,6-1 250,2 0 1,-2 6-1,-2 1 1,1 2 0,-1-2-193,3-2 1,-2 6 0,-1-4-1,0 1-63,1 1 0,-1-2 1,3 3-1,-1-1 0,1 1 1,2 0-4,1-1 0,0 2 0,0-1 0,0 6-35,1 6 0,-6 4 0,0 3 0,-2 2 0,-4-1 0,1 1-78,2-1 0,-4 5 0,4-3 1,-4 0-1,1 0 0,0-3-109,3-1 0,4 2 0,-5 1 1,0-3-1,2-4 0,2-2 197,-1 1 0,5 2 0,-5 1 0</inkml:trace>
  <inkml:trace contextRef="#ctx0" brushRef="#br0" timeOffset="57">18925 13077 7569,'-6'-7'542,"-1"5"-377,0 10 0,1 2 0,6 12 1,0 1-1,0 2 0,0 1-137,0 1 1,0-1-1,0 0 1,0-1-1,0-1 1,1-4-339,4-1 0,-4-1 310,3-5 0,4 6 0,-1 1 0</inkml:trace>
  <inkml:trace contextRef="#ctx0" brushRef="#br0" timeOffset="58">18807 12906 7569,'-6'-12'-35,"-2"2"276,1 1 1,3 6-1,8-1-1636,5 3 1395,3 6 0,1 3 0,0 5 0</inkml:trace>
  <inkml:trace contextRef="#ctx0" brushRef="#br0" timeOffset="59">19122 13143 7569,'0'19'-107,"0"-4"1,0 4 0,0-2 0,0 1 0,0-2 383,0-2 0,0-1 1,-1-1-1,-2-2-192,-1-1 1,-1-7 0,5-2 0,0-8 2,0-3 1,0-3 0,0 0-1,2-2 1,2-3 0,3-2 3,1-2 0,3 2 0,-2 0 0,3-1 1,1 1-1,-1 4-54,-4 2 1,4 2 0,-3 1-1,1 2-55,-1 1 0,1 8 0,-4 1 0,0 7 1,0 5 20,-3 1 1,0 6-1,0 3 1,1 1-1,0 2 1,1-2-230,-1 1 0,5 4 1,-3-8-1,1 0 1,3-1-1460,2 0 1684,7-4 0,-4 4 0,4-6 0</inkml:trace>
  <inkml:trace contextRef="#ctx0" brushRef="#br0" timeOffset="60">19544 13169 7569,'8'-22'-157,"1"2"1,1 1 0,1 3-1,-1 1 419,-1 2 1,-5 0 0,3 0-53,-1 0 1,-3 1 0,-6 5 0,-3 7 0,-1 7-144,-3 5 0,-6 1 0,-2 1 1,2 2-1,3 2 0,3-1 5,1 2 0,6-4 1,-1 3-1,2-4-89,2-1 0,6-4 0,3-2 1,2-1-1,3-3 14,-1-1 1,0-8-1,0-3 1,0-4-1,0-3 1,0-2-80,1 2 0,-3 2 173,-2 0 1,-3 9-1,-6 5 1,0 8-1,0 8 1,0 8-45,0 5 1,0-1 0,0 4 0,1-1 0,2 1 0,3 0-71,2 0 0,-4 3 1,3-3-1,-1 1 0,-3 0 1,-2-2-18,-1-3 1,0 1 0,-1-9 0,-3 1 0,-7-4 0,-3-3-55,-4-6 1,-5 3 0,1-7 0,-3-1 0,-3 0 0,-1 0-674,-2 1 767,-5 6 0,2-8 0,-5 4 0</inkml:trace>
  <inkml:trace contextRef="#ctx0" brushRef="#br0" timeOffset="61">20333 13156 7569,'-13'0'67,"0"0"1,0-1 0,0-2 0,1-3-1,2-1 1,2-4 0,2 0 0,2-3-1,0 1 1,-1-1 238,2-4 1,2-2-1,2-7 1,2 1 0,3 0-1,1 1 1,2 1-301,-1 3 0,3 4 1,-2 0-1,1 2 0,0 4 1,-1 0-296,1 3 1,2 0 0,1-2 0,2 3 0,1-1 0,3 1-146,2-3 1,0 3 0,6-2-1,-1 0 434,0 2 0,1-5 0,-1 5 0</inkml:trace>
  <inkml:trace contextRef="#ctx0" brushRef="#br0" timeOffset="62">20715 12761 7569,'7'-13'517,"-2"0"-301,-4 0 1,-7 6 0,-3 2-1,-4 4 1,-3 2 0,-3 5-94,-1 7 1,2 0 0,-2 6 0,1-1 0,3 1 0,1 0-100,2 0 1,1 3-1,2-5 1,2-1-1,3-1 1,2-2-182,1 0 0,2 1 1,2-3-1,2-2 1,5-5-1,4-2 10,5-2 0,-4 0 0,5-2 1,-1-2-1,-1-5 0,-1-2 137,-1-3 1,-2 1 0,-1-1 0,-2-2 0,-1-2 0,0 2 156,-2 1 1,3 7-1,-4-1 1,1 0 0,4 0-1,0 2-67,2 1 1,-4 0 0,0 3 0,1-1-94,2 1 1,1 3 0,0 3 0,-1 3 0,-2 1-185,-1 3 0,-2 2 1,4 1-1,-4 0 1,-1 0-1,-2 1-1494,2-1 1691,-5 0 0,11 0 0,-5 0 0</inkml:trace>
  <inkml:trace contextRef="#ctx0" brushRef="#br0" timeOffset="63">21175 12327 7569,'0'-13'0,"0"0"0,-1 0 357,-3 0 1,1 1 0,-6 3-141,-1 5 1,2 4-1,1 6 1,1 7 0,3 9-1,2 7-106,1 6 1,0 2 0,0 1 0,0 0 0,0 3 0,0-2-358,0-2 1,1 1-1,2-5 1,2 2 0,-1-1-1,0-1-507,1 1 1,1-5 0,-3 1 752,1-7 0,0 2 0,-4-5 0</inkml:trace>
  <inkml:trace contextRef="#ctx0" brushRef="#br0" timeOffset="64">20978 12656 7569,'0'-7'82,"1"0"1,4 4 0,4-2 230,2 2 0,8 0 1,3 0-1,3-1 1,0 1-1,-2 2-37,-1 1 1,0 0-94,5 0 1,-1 0-187,0 0 0,-4 4-11,0 0 0,-1 1-73,1-5 0,-3 0 29,-6 0 0,4 0 102,1 0-44,-1-6 117,2-1 1,-3-12-63,6-3 0,-6-7-82,2-2 69,2 0-2,-5-1 0,4 3 100,-6-6 1,-4 5-60,0 0 0,-6 6 113,1 2 0,-2 11 125,-2-2-116,0 2-309,0-2 1,-6 6 73,-3 2 0,-3 5-190,-1 5 1,-4 2 103,-1 6 0,-5 0 29,1 1 0,-2 5 1,1 3-1,1 2-7,-1 3 1,-1 3 358,2 1 0,3 1-139,6-1 0,6-3 189,2 2 1,5 3-108,5-3 1,6-3-209,7-5 0,4-5 11,-5 5 1,5-6-1,-3 2 1,0-5-18,0-4 1,3 1 0,-4-4 0,-2-1-1,0 1-353,2-3 0,-4-1 1,4-2-1,-4 0 0,0 0 361,-1 0 0,0 0 0,0 0 0</inkml:trace>
  <inkml:trace contextRef="#ctx0" brushRef="#br0" timeOffset="65">19149 14116 7569,'-13'2'74,"-1"2"1,3 7-1,0 3 1,3 7 0,-3 2-1,0 5 1,-2 0 0,-2 1-1,-1 0 1,-2 2 0,2-2-1,2-3-382,0-4 1,7 2 0,3-7 0,1-1 307,-2-1 0,-2-2 0,-6 0 0</inkml:trace>
  <inkml:trace contextRef="#ctx0" brushRef="#br0" timeOffset="66">18820 14274 7569,'8'-8'121,"1"-1"1,3 0-1,3 2 1,4 2-1,1 4 75,3 1 0,2 0 1,2 1-1,-1 4 1,0 3-1,-1 4-236,-3 1 1,1 2-1,-4 1 1,0 2 0,0-2-1,-2-2-561,-3-1 1,-5-1 0,0-2 600,1-1 0,2 0 0,1 4 0</inkml:trace>
  <inkml:trace contextRef="#ctx0" brushRef="#br0" timeOffset="67">19122 13919 7569,'-5'-7'142,"3"2"0,-2 10 1,2 4 3,2 2 1,0 8-1,0 3 1,2 5 0,1 3-1,2 5 1,1 3-119,0 2 1,4-5-1,-2-2 1,0 1-1,0-2 1,-1 0-541,0-2 0,-4-4 512,2-4 0,2 3 0,0-5 0</inkml:trace>
  <inkml:trace contextRef="#ctx0" brushRef="#br0" timeOffset="68">18938 14248 7569,'7'-6'303,"5"5"1,-3-5-1,3 1 1,2 0-19,4-3 1,1 5 0,4-2-1,-1 0 1,0 1 0,0 1-274,0 1 0,-2 1 1,4-2-1,-4-1 1,-1 1-1,-1 1-1043,1 2 1031,-5-6 0,11-7 0,-4-7 0</inkml:trace>
  <inkml:trace contextRef="#ctx0" brushRef="#br0" timeOffset="69">20702 13919 7569,'-2'-7'-283,"-2"2"0,-5 4 0,-3 1 484,-1 0 1,4 0-35,1 0 0,5-1 0,-2-4 22,4-4 1,-1 4 0,-1-1 0,-2 1 0,-3 1 0,-2 0-15,-2-2 1,-1 4-1,0-2 1,0 2 0,0 2-135,0 0 0,4 2 0,0 2 0,-1 5 0,-2 3-105,-1 1 0,0 0 0,0 2 0,-1 1 1,1 3-1,0 1-5,0 4 1,0 2 0,0 3 0,1 2 0,3-2 0,5-1 18,2-2 1,2-1 0,2-3-1,2-5 1,5-3 32,3-6 1,2-2-1,2-6 1,3-1-1,2-4 1,1-3 99,-2-4 1,5-9 0,-4-3 0,-1-9-1,-2-3 1,-5-5-14,-4 0 1,1 0-1,-6 2 1,-1-1-1,-1-1 1,-2-1-72,0-2 1,0 0 0,0 5 0,0-1 0,0 2 0,-2 3-40,-2 4 0,2 5 1,-2 4-1,1 5-723,-1 2 763,2 8 0,-10 7 0,5 7 0</inkml:trace>
  <inkml:trace contextRef="#ctx0" brushRef="#br0" timeOffset="70">20899 13932 7569,'-12'2'69,"2"1"1,4 1 0,5-1-1,7-2 1,5-1 0,5-1-1,2-2 1,0-3 125,1-1 0,-5-2 0,4-3 0,-4 2 0,-2 1 0,-2-1-253,-1-1 1,-6 2 0,1-1-1,-2-4 1,-4-2 0,-1 0-17,-1 2 1,-6-1 0,1-1 0,-3-2 0,1 2-1,0 2 26,3 0 1,-1 6 0,-4 0-1,0 3 1,-1 2 75,1 1 1,4 2 0,2 2 0,1 2 0,3 5-136,2 2 0,1 8 1,0 2-1,0 1 0,1 0 1,4 1-72,4 2 0,2 1 1,4 1-1,1-2 0,3-2 47,1-1 0,-2-6 1,4 1-1,1-2 1,1-3-1,-2-3 65,-5-5 1,2-3 0,-1-1-1,-2 0 117,-2 0 0,-2-5 0,-3-4 0,-5-3 0,-2-1 0,-2 0 99,0 0 1,0-5-1,0-1 1,0-1 0,0-4-1,1-1 45,4-1 1,2 1 0,5 2-1,-2 1 1,0-2 0,2 1-127,-1 1 0,6 3 0,-9 6 0,3 0 0,-1 1 0,-3 2-75,-1 1 0,4 6 1,-1-1-1,3 1 1,1 0-350,0-1 355,6-7 0,1 4 0,7-6 0</inkml:trace>
  <inkml:trace contextRef="#ctx0" brushRef="#br0" timeOffset="71">21583 13498 7569,'0'9'-73,"0"0"0,2-5 182,2 5 1,-1 0-1,5 4 1,-1 0 0,0 0-21,3 0 1,-2 0-1,-1 1 1,-1-1-1,-3 0 1,0 0-312,1 0 0,-2 0 0,2 0 222,-3 1 0,-12-1 0,-4 0 0</inkml:trace>
  <inkml:trace contextRef="#ctx0" brushRef="#br0" timeOffset="72">21544 13301 7569,'-2'-12'98,"0"2"0,-4 3 6,-2 1 0,7 1-104,1 5 0,6-6 0,7-1 0</inkml:trace>
  <inkml:trace contextRef="#ctx0" brushRef="#br0" timeOffset="73">21926 13485 7569,'-2'-7'68,"-1"4"1,-1 6 0,1 5 0,1 4 0,4 3 0,1 1 0,3 1 0,1-1 118,3-1 0,2-2 1,1 0-1,0-1 0,0-2 1,1-2-179,-1-3 1,-5 0-1,1-5 1,2-2 0,-1-2-1,-1-6-43,-5-6 0,-1-5 0,0-7 1,1-1-1,-1-1 0,-1-1-36,-2-1 1,0 5-1,0 0 1,0 5-1,0 3 1,0 3-436,0 1 0,4 2 505,0 0 0,7-1 0,-4 1 0</inkml:trace>
  <inkml:trace contextRef="#ctx0" brushRef="#br0" timeOffset="74">22281 13314 7569,'7'-6'528,"-2"-3"-471,-4 3 0,-1 2 0,0 8 1,-1 7-1,-2 5 0,-3 4-20,-1 1 1,-1 4 0,-2-5-1,3 2 1,-1-2 0,3-1-160,-1-2 1,-3-3 140,5-1 1,1-7 0,7-6 0,5-9-1,4-5 1,3-5 46,2-2 1,-1 1 0,-4-4 0,0 4 0,1 1 0,-1 3 132,0 1 1,-4 4-1,-2 0-144,-1 3 0,3 6 1,-4 2-1,1 9 1,0 5-85,-3 4 1,3 1-1,0-3 1,1 3-1,2 0-85,-2 0 0,9-1 0,-3-5 0,2 0 0,1-1 0,0-4-494,2-3 0,1-4 0,-3-1 608,1 0 0,7 0 0,-4 0 0</inkml:trace>
  <inkml:trace contextRef="#ctx0" brushRef="#br0" timeOffset="75">22768 12814 7569,'0'-7'831,"0"2"-723,0 10 0,0 2 1,1 8-1,2 4 0,2 7 1,-2 6 19,-2 2 0,0 10 1,2-2-1,2 5 1,-2 0-1,-2-2-259,-1-3 1,0-1-1,0-3 1,0-1-1,0-4 1,0 0-1371,0-4 1501,0 4 0,0-11 0,0 3 0</inkml:trace>
  <inkml:trace contextRef="#ctx0" brushRef="#br0" timeOffset="76">22531 13340 7569,'-10'-1'-335,"7"-2"1,10-3 554,8-1 0,10-2 0,-1-4 0,6 0 0,0-2 0,1-1-147,0-2 0,0-4 0,-5 5 0,0-1 0,-1 1 0,-3 1 397,-4 4 0,-5-1 1,-3 6-314,-1-1 1,-6 4 0,1 8 0,-3 5 0,-1 3 0,-1 1-96,-3 0 1,2 5-1,-2 1 1,2 0 0,2 1-1,0-1-240,0 0 1,0 0 0,2-3 0,1 2 0,3-2-1,-1-2-183,1 0 1,0-3 0,-3 0 0,1-3 0,1 1-1,1 0 361,2 0 0,-2-1 0,0 6 0</inkml:trace>
  <inkml:trace contextRef="#ctx0" brushRef="#br0" timeOffset="77">23084 13222 7270,'-8'9'-126,"4"-1"379,3 3 1,1 0 0,0 2-1,0 1 1,0-1 0,1 0-70,3 0 0,2 0 0,5-1 0,-3-3 0,3-5-162,0-2 0,2-4 0,1-2 0,-1-5 0,0-4 1,-1-3-29,-4-2 1,4-5-1,-5 1 1,2-2 0,-2 1-1,-1 1-119,-3-1 1,-1 4 0,-2 1 0,0 4 0,0 0-1483,0 1 1310,0 0 0,0 12 0,0 5 0,1 6 0,2 3 279,1 1 1,7-1 0,-4 0 0,2-1 0,0-2 218,1-1 1,1-6 0,3 1 0,0-3 0,2-1 0,2 0 31,-2 0 0,3-5 0,-1-4 0,-1-3 0,1-1 0,-1-2-93,-1-2 1,2 1 0,-4-6 0,-2 0 0,0 0 0,-2 0-107,-1-1 1,1-1 0,-6 1 0,-1 2 0,-1 2 0,-2 3-109,0 2 1,-2 5 0,-2 2 0,-5 2-1,-2 7-79,-3 5 1,-2 5-1,2 2 1,2 4-1,0 2 1,2 2 128,1 0 0,-1 0 0,6 6 1,1 1-1,1 2 0,2-2 170,0-1 0,0-6 0,2-2 1,2 1-1,5-4 0,3-1 89,1-4 0,6-3 0,1-1 1,2-3-1,0-4-232,1-1 0,-4 0 1,0-1-1,-1-4 1,1-3-1,0-4-181,0-1 0,3 0 0,-3 0 1,0-1 177,0 1 0,-1-6 0,-5-1 0</inkml:trace>
  <inkml:trace contextRef="#ctx0" brushRef="#br0" timeOffset="78">21833 14551 7403,'-7'1'-208,"1"2"0,0 1 726,-2-1 0,0-1 0,0-2-236,-3 0 0,4 0 0,0 1-296,1 4 0,2 2-306,4 6 394,0-6 1,-2-1 310,-2-6 1,1 0-323,-6 0 1,6 2-179,-1 2 1,2-1 0,4 4 35,2-1 0,-1-1 402,6-5 55,-6 0-508,3 0 1,-5 0-292,3 0 524,-2 0 0,4-2 1,-6-2 512,0-5-178,0 3-706,0 0-293,0 6 1318,0 0-600,-6 0-393,4 0-228,-3 0 508,5 0 0,0-1 316,0-4 0,-2 4 31,-2-3-568,2 2-348,-4 2 275,6 0 974,0 0-724,-6 0 0,4 0 0,-6 2-236,2 2 185,2-3 180,4 5 1,-1-4-149,-4 2 0,2 2 1,-4 4-1,0-1 0,1 1-141,0 2 1,2-3 0,4-1 40,0 3 0,1-4 0,3 0 0,5 1 0,4-1 148,5 3 1,-2 2 0,4 1 0,1 0 0,-2 0 26,0 0 0,3 1 1,-5-1-1,1-2 1,0 0-125,-1-3 1,1-5 0,-7 0-1,0-6 123,-3-5 0,-5-10 1,2-4-1,-4-3 1,-1-2-1,2-3 26,2 0 0,-3-1 0,4 3 1,-5-1-1,-3-2 0,-3 2-110,-1 1 0,-2 3 0,-4 3 0,0 5 1,-1 2-1,1 4-155,0 2 1,-4 3 0,-1 6-1,2 1 1,1 2-189,2 2 0,0 5 1,0 0-1,1 5 1,2 2-1197,1-1 1568,6-7 0,3 3 0,8-5 0</inkml:trace>
  <inkml:trace contextRef="#ctx0" brushRef="#br0" timeOffset="79">22360 14103 7569,'-9'-20'-115,"-1"2"0,-3 4 0,-3 2 0,0 2 395,1 1 1,2 5 0,0-4 0,-1 2 0,1 5-142,0 4 1,1 1 0,2 8 0,1 4 0,-1 5 0,0 6-67,1 7 0,-1 8 0,4 5 0,0 3 0,0 5 0,3 2-179,2 2 0,2-4 1,4-6-1,5-4 0,5-3 1,4-2-478,1-7 0,-4-5 1,2-4-1,-4-4 583,0-1 0,-9-7 0,-5-8 0,-7-4 0,-5-4 0,-1-5 0,0-1 0,0 0 0,0 1 0,0 0 0,-1 0-62,1 0 1,2 5 0,0-3 0,4-1 0,0 3 250,-1-1 1,6 0 0,-1 1 0,7-3-3,9-4 1,2-1 0,7 0 0,1 0 0,2-1 0,3 1 0,2 0 0,0 0 0,3 1 0,0 2 0,-4 3 0,-3 1-315,-4 3 1,3-3 0,-5 2 0,1 1 126,-4 1 0,-2-4 0,-2-1 0</inkml:trace>
  <inkml:trace contextRef="#ctx0" brushRef="#br0" timeOffset="80">23544 14182 7569,'-13'-4'87,"0"-1"0,0 1 0,-2 0 0,-1-1 0,-1 2 0,1 3 0,-1 5 0,1 5 0,-1 5 36,1 2 0,3 7 1,2-4-1,4 2 0,1-2 1,3 1-1,2-2-137,1 0 0,1-2 1,4-3-1,5-3 1,4 0-1,5-4 5,2-1 0,1-2 0,3-5 0,-2-4 0,-2-4 0,-1-2 37,1-2 0,-7-1 1,1 0-1,-6-2 0,-4-3 1,-2-2-18,-1-2 0,-2-1 1,-2 1-1,-1 1 0,-2 0 1,-3 2-151,-2 2 0,-2-1 1,-1 2-1,0 2 0,1 3 1,2 5-1362,1 1 1500,6 2 0,-8 4 0,3 0 0</inkml:trace>
  <inkml:trace contextRef="#ctx0" brushRef="#br0" timeOffset="81">23887 13867 7569,'7'-27'78,"3"2"0,-6 2 0,1 1 1,-1 0-1,1 2 0,-2 2 165,-2 3 1,-1 2 0,-1 2-1,-2 0 1,-3 4 0,-2 1-1,-2 3-129,-1 2 1,-3 1 0,1 0 0,-1 3 0,-2 6 0,-4 8-41,0 6 1,4 11-1,-2 6 1,5 8-1,4 4-119,5 1 0,4 3 0,4-8 1,5 3-1,4 0 0,3-1-657,2-2 1,5-10 0,-2 2 701,-1-2 0,-1 0 0,-5 1 0</inkml:trace>
  <inkml:trace contextRef="#ctx0" brushRef="#br0" timeOffset="82">23702 14143 7569,'18'-2'152,"1"-1"1,1-2 0,4-1-1,1-2 10,1 1 1,5 4 0,-1-1 0,0 2 0,-3 2 0,0 0-163,-1 0 0,-6 0 0,-1 0 0</inkml:trace>
  <inkml:trace contextRef="#ctx0" brushRef="#br0" timeOffset="83">21978 15840 7569,'0'9'-39,"-1"-2"0,-4-1 0,-2-5 0,0-4 0,1-4 748,0 0 0,5-5-524,-4 3 0,-1-2 0,2-3 0,1 1-180,2 0 0,1-4 0,1-1 0,2 1 0,3-1 0,0-1 9,0-1 0,4-2 0,-1-3 0,2 1 0,4 2 0,1-1-25,1-2 0,7 0 0,-4 2 1,2 2-1,0 2 0,0 5-293,-1 4 0,2-1 0,-4 6 0,0-1 304,0 0 0,-1-4 0,-5 2 0</inkml:trace>
  <inkml:trace contextRef="#ctx0" brushRef="#br0" timeOffset="84">21965 15761 6540,'0'9'121,"0"0"1,0 1 0,2 1 0,0 4 0,3 3-1,-2 4 1,-2 2 0,-1 3 0,2-1 0,1 0 0,1 1-1,0-1 1,1 0-26,-1 1 1,5-1 0,-3 0 0,1 1 0,2-3 0,-2 0 0,-2-2-175,-4 1 0,3-2 0,1-1 0,-4 0 0,-2-1 0,-5 0 26,-1-2 1,-7-3 0,-5-1 0,0 0 0,-1-1 0,0-3-54,-4-5 0,1-2 0,-1-2 1,4 0-1,-1-2-343,1-2 448,4-3 0,-9-12 0,5-2 0</inkml:trace>
  <inkml:trace contextRef="#ctx0" brushRef="#br0" timeOffset="85">21728 16024 7569,'9'-1'226,"0"-2"1,1-2 0,2 1 0,2 0-34,4-1 1,1-1-1,4 3 1,1-2-1,2-1 1,5-2-1,2 1-204,4-3 0,-4-2 1,1-1-1,0 0 0,-2 0 1,2 1-207,-1 3 1,-4-1 216,2 6 0,-3-7 0,-2 4 0</inkml:trace>
  <inkml:trace contextRef="#ctx0" brushRef="#br0" timeOffset="86">22505 15682 7569,'-9'0'147,"2"2"1,1 2 0,1 6-21,-1 6 0,5-1 1,-3 4-1,2-2 1,2 1-1,0-2-72,0-1 0,0-2 0,2 0 0,1 0 0,2 0 0,3-1-147,2-3 0,-3-2 0,2-4-25,1 1 0,2-7 1,0-8-1,-2-7 1,-3-2 187,-1-4 1,3-1 0,-3-1-1,1 0 1,3 0 0,2 1 50,1 3 1,-4 3 0,-2 6-1,1 1-75,-1 3 0,0 5 0,3 8 0,-2 6 1,-2 8-1,-2 7-211,2 4 0,-3 8 1,4-4-1,-1 2 0,-2-1 1,2-2-368,3-3 1,3-7 530,1-4 0,0-4 0,0-1 0</inkml:trace>
  <inkml:trace contextRef="#ctx0" brushRef="#br0" timeOffset="87">23255 15800 7569,'-5'9'483,"1"0"0,0 1 0,-1 2-483,1 1 0,-1-6 0,5-1 0</inkml:trace>
  <inkml:trace contextRef="#ctx0" brushRef="#br0" timeOffset="88">23676 11801 7657,'-7'-6'248,"2"-3"1,4-4-1,2-4 1,2-7-1,2-3 1,-1-7-1,0-3 1,1-4-1,-2 0 1,0-1-1,0-3 1,1-6-82,-1-5 1,-3-10 0,-3-2-1,0 29 1,0 0 0,0-2-1,0-1 1,0-2 0,-1 0-300,0-2 1,1 0-1,0-2 1,1 1-1,-1 1 1,-1 0-1,1 0 1,0 1-1,1 2 1,1 0-1,0 3 1,1 1-1,1-31-335,3 7 0,4 5 1,3 8-1,1 5 0,0 7 1,3 4-1011,-1 5 1477,1 7 0,-2 3 0,0 6 0</inkml:trace>
  <inkml:trace contextRef="#ctx0" brushRef="#br0" timeOffset="89">23492 11577 7569,'-9'5'147,"2"1"531,1 1 0,1-3 0,5 5 0,0 1-610,0 2 1,0 1 0,0 2 0,0 1 0,0 1 0,2-1 0,2 1-83,5 0 1,-2-2 0,2 1 0,1-5 0,3-2-132,5 1 1,-3-4 0,2-1-1,-1-4 1,0-1 0,2 0 144,-2 0 0,-6-1 0,-1-4 0,1-3 0,0-4 0,-1-1 39,-4 0 1,1-1 0,-1 0 0,1-4 0,0-4 0,-2-3-147,2-1 0,-4-2 0,4-1 0,-1-3 0,4-2 0,3-2-453,1-2 1,0-2-1,0 1 560,1-1 0,5-5 0,1-2 0</inkml:trace>
  <inkml:trace contextRef="#ctx0" brushRef="#br0" timeOffset="90">23518 8867 7569,'-7'6'0,"-11"1"0,4 7 0</inkml:trace>
  <inkml:trace contextRef="#ctx0" brushRef="#br0" timeOffset="91">23505 8749 7569,'-2'-8'128,"-1"3"0,-2 0 457,-3 1 1,4-1-362,-5 5 1,5 0 0,-5 0 0,0 2 0,0 2-127,1 5 1,-1 9 0,-4 5 0,0 5-1,1 4 1,2 0-169,1 0 0,0-1 0,-3-5 0,4-1 0,3-3 0,4-4-93,1-4 1,0-1-1,0 1 1,3-3-1,4-2 159,6-5 0,9 2 1,0-1-1,3-2 1,1-2 50,1-1 1,-1 0-1,0 0 1,-1 0 0,-2 0-1,-2 1-82,-2 4 1,-3-2 0,-7 6 0,-5 1 76,-2 1 1,-2 3-1,-2-1 1,-2 0 0,-5 0-1,-3 0-83,-1 0 1,-4 1-1,-2-1 1,0 0 0,-2-1-1,1-2-234,-4-1 1,4-5 0,-1 3 0,1-1 0,1-3 0,0-1 274,3-2 0,-5-6 0,1-2 0</inkml:trace>
  <inkml:trace contextRef="#ctx0" brushRef="#br0" timeOffset="92">23623 8249 7569,'0'-7'1064,"0"-5"-935,0 10 0,0-2 1,0 10-1,0 7 0,0 7 1,0 5 45,0 2 0,0 9 0,2 4 0,1 2 0,3 2 0,-1 1-234,1 2 0,3 0 0,-3 1 0,0-4 1,1-3-1,0-3-426,4-3 1,-4-3-1,2-6 1,-1-1-1,1-3 485,0-4 0,0 2 0,4 1 0</inkml:trace>
  <inkml:trace contextRef="#ctx0" brushRef="#br0" timeOffset="93">23860 8670 7569,'2'-7'513,"2"2"0,-4 5-482,0 5 1,0 2 0,-4 7 0,1 4-1,0 4 1,-2 3-54,3 1 0,-1 0 0,0 1 1,-2-2-1,2-2 0,3-3-84,5-1 1,1-1 0,4-6-1,-1-4 1,1-3 46,2-4 0,1-1 1,0-1-1,-1-4 0,-2-3 1,-3-5 145,-1-5 0,-2 2 1,-4-5-1,0 0 0,0-1 50,0-2 1,-4-4 0,-2 6 0,0-1 0,-1 0 0,1 2-261,0 2 0,0-1 1,3 5-1,-2 5 1,-1 1 122,0 2 0,-10 4 0,1-3 0</inkml:trace>
  <inkml:trace contextRef="#ctx0" brushRef="#br0" timeOffset="94">24071 8604 7569,'0'13'130,"4"-4"1,1 1 0,-1 5 0,0 5 0,2 5-118,1 1 0,-2 7 0,2 2 1,0 3-1,-1 0 0,2-2-55,-1-1 0,-3-1 1,4 1-1,-2-4 0,-4-3 1,1-4-312,2-2 0,-4-3 445,4-6 1,-5-13 0,-5-10-1,-2-13 1,-2-9 0,0-5 133,-1-2 1,3 1 0,-1-11 0,1 1 0,1 0-1,0 0-82,4-2 0,0-1 0,2 0 1,2 4-1,2 6 0,3 6-45,1 3 0,3 3 0,-2 7 0,1 4 1,1 3-113,-3 2 1,1 2 0,4 2 0,0 4 0,1 4 0,-1 2 24,0 4 1,-1 8 0,-2 7 0,-3 2 0,0 0 0,-1 3-49,0 4 1,-1-1 0,-5 4 0,0-1 0,-2-2-128,-2-4 0,1 1 0,-6-5 1,0-1-1,0-2 0,1-5-586,-3-4 1,4 1 748,-2-6 0,1 1 0,-6-5 0</inkml:trace>
  <inkml:trace contextRef="#ctx0" brushRef="#br0" timeOffset="95">24387 8459 7569,'8'0'72,"1"0"0,1 0 0,2 0 166,1 0 1,-4-5-1,0-4 1,0-3-1,-1-1 1,0-2-3,-2-2 0,2-2 0,-3-5 0,-2 2 0,-2-1 1,-1 0-143,0 1 0,0-2 0,0 7 0,0 1 0,-1 3 0,-4 4-231,-4 4 0,-2 4 0,-2 2 0,-1 4 0,1 4 0,0 4 27,0 4 1,0-1 0,0 6-1,1 2 1,3 2 0,5 3 173,2 2 1,2 5 0,2-2 0,2 0 0,6-4 0,6-2-3,6-2 0,3-5 0,3-5 0,1-6 0,3-5-563,2-4 1,1-2 500,5-4 0,-1-8 0,1-7 0</inkml:trace>
  <inkml:trace contextRef="#ctx0" brushRef="#br0" timeOffset="96">14437 9933 7569,'-7'13'0,"-5"-1"0,5-2 0,0-1 0,1-1 0,6 6 0</inkml:trace>
  <inkml:trace contextRef="#ctx0" brushRef="#br0" timeOffset="97">14753 9472 7569,'-32'14'70,"3"-1"0,-5 0 0,0 0 0,2-1 0,0-2 0,3-3 0,1-1 1,2-3-1,-1-2 0,1-1 0,1-1 0,2-3 0,1-7 0,-2-3 0,0-4-65,-3 2 1,-1 2 0,-2 0-1,-5 3 1,-3 2 0,-5 5-183,-5 2 1,0 14 0,-11 7 0,-1 10 0,28-10 0,0 1 0,-3 4-1,0 2 1,-2 3 0,1 2 91,-2 3 1,0 2 0,-1 4 0,0 1 0,-1 1 0,0 2 0,-1 1 0,0 1 0,-1 1 0,0 2 0,2 0 0,0 1 128,1 1 0,2-1 1,3 0-1,2 0 1,3 1-1,1 1 1,1 1-1,2 0 0,0 2 1,3 1-1,1 2 1,4 1-20,2 2 0,2 1 0,2 1 0,3 1 1,2 3-1,3 0 0,1 2 0,1 0 1,2 0-1,1 0 0,2 2 0,2 0 33,1 1 0,2 0 0,3-1 0,3 1 0,2-2 0,2 0 0,2-2 0,1-1 0,2-3 0,1-1 0,2-3 0,2-2-96,0-1 0,3-3 1,2-8-1,3-3 1,0-2-1,2-4 1,1-4-1,3-3 1,2-4-1,1-4 56,0-2 0,3-3 1,4-7-1,2-3 0,-1-2 1,0-3-1,3-2 1,0-3-1,2-2 0,-1-4 1,2-3-1,0-4 106,0-4 0,0-2 0,0-4 0,0-2 1,-1-7-1,-1-2 0,0-3 0,-1-3 1,0-5-1,-2-4 0,-19 14 0,0-3 1,-2-1-40,1-3 0,-2-2 1,-1-1-1,-1-6 1,-1-1-1,-2-3 0,0-6 1,-1-2-1,-2-1 1,-5 12-1,-2 0 1,-1-1-1,0-1 0,-1-2 1,-1-1-1,-1 0 1,0-2-1,-2-2 1,1-2-1,-2 1 0,-1-1-276,0-1 0,-1 0 1,0 0-1,-2 0 1,0-2-1,-1 0 0,0 0 1,-1 0-1,0 2 1,-1 0-1,0 1 0,0 0 1,0 0-1,0 1 1,0 0-1,-1 1 0,0 2 1,0 1-1,0 1 1,0 0-1,-1 3 1,0 0-1,0 1 1,0 1-1,1-12 1,-1 2 0,-1 2-1,-1 11 1,-1 2-1,-1 2 1,-1-16 0,-2 4-1,-3 9 1,-2 4-1,-1 7 1,-3 4 190,-17-23 0,8 8 0,-3 11 0,4 10 0,6 9 0,4 10 0</inkml:trace>
  <inkml:trace contextRef="#ctx0" brushRef="#br0" timeOffset="98">6501 11998 7569,'-19'22'186,"-3"-1"1,-2-2 0,-1-5 0,3-2 0,4-5 0,5-2 0,6-8-104,7-9 1,10-2 0,8-8 0,-1 0 0,2 0 0,3 1-1,3 4-180,1 5 1,-4 5-1,0 7 1,1 1 0,1 4-1,-1 3 1,-2 5 42,-2 5 1,0 2-1,-3 5 1,1-3-1,-1-4 1,-1-5 179,-2-4 0,2-3 0,1-6 0,1 0 0,0 0 0,-3-2 50,-1-2 1,1-8-1,-3-5 1,-1 0 0,-2 3-82,-2 1 0,-2-1 1,-4 1-1,-1 0-112,-4 0 0,-2 4 1,-6 2-1,0 1 0,-1 3 421,1 2 0,4 1-239,1 0 1,21 7 0,6 6 0,10 8 0,6 3-408,-1 3 1,4-1-1,-5-1 1,3-5-1,-3-6 242,-1-9 0,-1-15 0,-5-4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904"/>
    </inkml:context>
    <inkml:brush xml:id="br0">
      <inkml:brushProperty name="width" value="0.05292" units="cm"/>
      <inkml:brushProperty name="height" value="0.05292" units="cm"/>
      <inkml:brushProperty name="color" value="#FF0000"/>
    </inkml:brush>
  </inkml:definitions>
  <inkml:trace contextRef="#ctx0" brushRef="#br0">4804 9209 7569,'0'8'-459,"0"-1"418,0-3 0,-2-4 0,-1 0 0,-3-7 0,1-5 246,-1-1 1,-3 0 0,3 0 0,-1-2 0,-3-1 0,-2-1 0,-1 0-11,0 3 0,-1 1 0,1 0 0,0-1 0,-2 1 1,-2 0-20,-5 0 0,1 1 1,0 2-1,-3 1 0,-1 0 1,-3 1-91,-2-1 1,1 5 0,-7-4 0,0 2 0,-2 2 0,-2 0-107,1-1 1,-2 1 0,-1 5 0,-2 4 0,0 3 0,0 4 21,0 1 1,-1 0-1,2 2 1,-1 3 0,2 2-1,1 3 17,2 4 0,1-4 1,3 9-1,4 0 0,3 4 1,2 3-46,-1 5 1,7 1 0,2 5-1,4-2 1,2 3 0,2 3-121,1 3 1,5 6-1,-4 0 1,2 4-1,4 5 30,0 1 1,5-1-1,0-34 1,1 1 0,3 1-1,1 1 1,1-1 0,1 0-1,1 0 1,1-1 89,0-2 0,1 0 1,3 2-1,2 0 1,0-2-1,2-1 1,1 1-1,2-1 1,0 0-1,2-2 1,1 0-1,1-2-2,0-1 1,1-1 0,1 0 0,-1-3 0,26 22 0,2-5 0,2-5 21,2-4 0,-4-4 0,2-8 0,1-4 0,-1-4 1,1-8 56,-2-4 0,-6-6 0,6-6 0,-3-8 0,-1-7 0,0-3 14,-1-4 1,-4-7 0,-1-7-1,-1-2 1,-4-4 0,-1-6-76,-21 24 0,-1 0 0,-1-2 0,-2 0 0,0-4 0,-1 0 0,-1 0 0,-1-1 0,0-2 0,-1 0 0,0-3 0,0 0 36,-1-1 0,0 0 0,-4 3 0,0 0 1,1 0-1,-1 0 0,-2-1 0,-1 0 1,-1-1-1,0-1 0,-2 1 0,0 0 55,0 0 0,0 1 1,-1 3-1,-2 1 0,0 0 1,-1 0-1,-3 2 0,-2 1 1,-12-33-1,-5 4 127,-1 3 0,-1 11 0,1 1 0,-2 8 1,-4 4-1,-6 4-334,-4 1 1,-4 8 0,4 5-1,-3 4 1,-1 4 0,3 4-254,4 3 0,0 2 0,4 4 0,-2 0 0,2 0 379,5 0 0,2 0 0,1 0 0</inkml:trace>
  <inkml:trace contextRef="#ctx0" brushRef="#br0" timeOffset="1">6593 9236 7512,'-7'0'-113,"1"0"1,5 0 149,-4 0 1,3 0 0,-7 0 0,-1 0 0,-2 0 0,-1 0 0,1 1 407,3 3 1,2-1-1,4 6 1,-3 0 633,-1-2-963,4 5 1,1-12 0,8 1 0,2-5 0,2-3 0,2-4-38,1 0 0,0-2 1,0-1-1,0 1 0,0-1 1,2-2 40,2-2 1,-2-4-1,3 5 1,-2-1 0,0 0-1,1 1-26,-1 1 1,3-3-1,-1 1 1,0 2 0,1 2-1,3 0-19,2 1 0,-2 0 1,-1 1-1,-1 2 1,1 3-10,2 1 0,-2 2 0,1 4 0,-1 0 0,1 0 6,0 0 1,-1 0-1,2 0 1,-1 0 0,0 0-1,0 0-42,0 0 0,-6 0 0,3 0 1,-1 0-1,-1 0 0,-1 0-33,-1 0 0,2 0 1,1 0-1,-2 0 1,-1 0 84,-2 0 0,0 0 1,0 0-1,0 0 1,0 0-1,1 1-6,-1 4 1,-4-4-1,-1 3 1,3-2 0,2-2-112,4 0 0,-2 1 0,2 2 0,-2 2 1,-2-2 29,0-2 0,5-1 0,-1 0 1,0 0-1,-1 0 0,0 0 70,1 0 1,1 0 0,-5 0 0,2 1-1,1 2 1,1 2-32,-1-2 1,-1 3 0,-2-1 0,2 1-1,1 2 1,1-3-144,-1 1 1,3-1 0,0-5 0,0 0 0,2 0-1,-2 0-32,0 0 0,3 0 1,-3-2-1,0-2 1,1-5 143,1-3 0,-4 4 0,4-1 0,-2 0 0,-3 0 83,-1 0 0,-2 2 1,0-2-1,0 5 0,0 1-84,0-1 1,1 2 0,-1-2-1,0 2 1,0 2-122,0 0 0,0 0 0,1 0 0,-1 0 1,0-1 69,0-3 1,0-4 0,0-5 0,-1 0 0,-2 0 0,-1 0 185,1-1 1,-2 6-1,0-1 1,1-1-1,0-1-6,0 3 1,-5-4 0,5 3-312,1-3 1,-3-1 0,2 0 0,0 0-137,-2 0 1,1 1 0,-6 2-1,4 1 304,2-1 1,-5 3 414,1-2 1,3 6-1,1-3-374,-1 0 1,-1 3 0,-5-4 31,4 1 1,-4 0 648,3 2-548,-2 2 1,-2-2-1,0 8 1,0 5-235,0 3 1,1-5 0,2-1 0,3 0-96,1 3 0,-2 1 0,2 0 0,-1-1 1,-2 0 85,2-2 1,-3 5 0,4-4 0,1 4 59,-1 1 1,-3 0 0,5-1 59,1-3 1,-2 1 0,1-5 0,-1-1-22,0 2 0,3-5 1,-2 4-1,3-4-52,1-1 1,0 0 0,-1 2 0,-2 0 0,-3 4-1,1 0-33,-1 0 0,0 4 1,4-2-1,-4 0 0,0 0 1,-1-1 52,0 0 0,0 1 1,-2 2-1,5-3 5,3-1 0,1-2 1,0-4-1,0 2 18,0 2 0,0-2 0,1 2 1,-1-2-57,0-2 1,0 4 0,0 2 0,0 1 0,1 3-63,-1 2 1,-5 1-1,1 0 1,1 2-1,1 1 73,-3 2 0,3-1 0,-5-4 0,-1 0 0,3 1 0,-2-1 51,-1 0 0,4 0 0,-3 0 0,0 0 0,1-1 0,-1-2-137,0-1 0,-2 0 0,-2 2 0,1 0 0,1-3-871,-1 3 1,-2 0 992,-1 3 0,-5-1 0,-3 0 0</inkml:trace>
  <inkml:trace contextRef="#ctx0" brushRef="#br0" timeOffset="2">7844 7736 7569,'0'-8'141,"-6"3"0,-3 6 1,-1 3-1,1 5 1,5 3-1,2 1 1,2 0 136,0 0 0,2 1 0,2 0 0,5 4 0,3 4 0,1 2 0,1 3-141,4-1 1,-2-4 0,4-1 0,1-1-1,-2-2 1,0-2-215,-3-5 1,5-6-1,-1-1 1,2-2-1,-2-4 1,-1-2-2,-3-5 0,-1-9 0,-2-4 0,-1-4 0,-2-3 0,-2-3 73,-3-2 0,0-1 0,-5-3 0,0 1 0,0 2 181,0-1 0,0 4 0,0 1 0,0 5 0,0 2 294,0 2 0,1 9-456,4 4 0,2 15 0,6 16 0,0 3 0,0 3 0,1 1-112,-1 2 1,4 8 0,1-2-1,-2-1 1,-1 2 0,-2-1-57,0-2 1,-1 3 0,-2-3 0,-3 2 0,-1-1 113,-3-1 1,-2 0 0,-1 3 0,-1-3 0,-4-4 0,-3-2 159,-4 2 1,-3-5-1,-1 2 1,-3-5-1,0-1 1,-1 0 13,-1 0 0,-1-6 0,-4 2 0,0-5 0,1-3-102,3-1 1,-3-6 0,5 1 0,-1-2 0,4-2 0,2-2-206,2-2 0,4-8 0,2-7 0,1 0 0,3-1 0,1-2-657,2-6 1,2 2 829,2-5 0,4-3 0,5 1 0</inkml:trace>
  <inkml:trace contextRef="#ctx0" brushRef="#br0" timeOffset="3">7725 7499 7569,'-6'7'715,"5"-2"1,-2-10-495,6-3 1,0-4 0,4-3 0,1-1 0,-1-3 0,3 0-75,2 0 0,1-4 0,0 1 1,0-2-1,0 1 0,1 3 1,-3-1-52,-2 1 0,1 4 0,-4-2 0,0 3 1,1 2-1,-1 0-147,0 0 0,0 4 0,-3 0 1,1-1 18,-1-2 0,-1 4 0,-2-1 1,1 0-1,2 0-19,1 1 0,1 3 0,-4-4 136,4-1 0,-4 6 1,5 4-1,-2 7 58,1 5 1,-1 5 0,-4 2 0,0 0 0,0 2 0,0-1-66,0 4 1,0-4 0,1 2 0,2 1 0,2 2 0,-1 2-225,2-1 1,-3-1-1,4-2 1,-1-1-1,-2 0 1,1 0-186,-1 0 1,5-6 0,-5 2 0,1-4-1,-1-1-415,1 0 1,3 1 745,-3-1 0,5 0 0,-3 0 0</inkml:trace>
  <inkml:trace contextRef="#ctx0" brushRef="#br0" timeOffset="4">13516 16853 7569,'7'-21'153,"-1"2"0,-6 6 0,0 0 0,0 0 0,0 0 0,0 0 0,0 0 0,0-1 0,0 1 1,0-1-1,0-4 0,0-2 0,0-4 275,0-2 1,0 3-1,0-8 1,-1 3 0,-2 0-1,-3-1 1,-1-2-1,-4 1-266,0-3 1,-3 1 0,0-4 0,-2 2 0,-3 1 0,0 0 0,-2 0 0,1-1-9,-4-2 1,0 3-1,-4 3 1,-1 3-1,-4 5 1,0 6-74,-4 6 0,2 0 0,-3 6 0,-3 2 0,-1 5 1,-2 6-162,0 2 1,-4 8 0,4 3-1,0 5 1,0 3 0,0 7 0,2 5-64,1 7 1,6 9 0,1 8 0,18-30-1,1 1 1,2 2 0,2 1 0,0 1 0,3 0 26,0 0 1,1 1 0,1 5-1,0 0 1,1-1 0,1 0 0,2 0-1,0 1 1,1 0 0,1 0 18,-1-1 0,2 0 0,-1-2 0,1 0 0,1-2 0,0 0 0,3-1 0,1-1 0,1-3 0,2-1 0,13 30-2,3-9 0,5-3 0,4-13 1,4-5-1,7-4 0,5-7 90,3-6 1,-1-10 0,1-5 0,0-4 0,-1-5 0,-1-9 306,-2-6 1,2-12 0,-4-8 0,-1-6 0,-3-7-1,-5-4 30,-3-5 0,-10-6 0,0-2 0,-5-2 0,-11 35 0,-2-1 0,0-1 0,-1 0-244,-1-1 0,-1-1 0,2-2 0,-2 0 1,-1-1-1,-1 0 0,-1-1 0,1 0 1,-1-1-1,-1 1 0,0 1 0,0 0-144,0 2 1,0 1 0,0 3 0,0 0 0,-1-34-1,-4 5 1,-3 9 0,-4 6-55,-1 9 1,-2 7 0,-1 6 0,-3 3 0,-2 5 0,0 5-276,0 2 0,-2 4 0,4 0 1,0 4-1,0 1 0,1 3-1166,-1 2 0,4 7 1555,-2 2 0,2 10 0,2 2 0</inkml:trace>
  <inkml:trace contextRef="#ctx0" brushRef="#br0" timeOffset="5">13279 15971 7569,'-13'-5'378,"6"-3"0,2-5 0,4 0 0,1 0 0,1-2 1,4-1 206,3-1 1,11-8-1,6 0 1,6-4-1,3-2 1,4-1-245,4-3 0,3-2 0,5 1 0,-3 2 0,-2 0 0,-1 2-94,1 0 0,2-3 1,6 4-1,-1 2 0,0 1 1,-3 2-1128,0 0 1,-3-1 0,4 0 0,0-4 0,2-4 879,4-3 0,-22 13 0,1-1 0,-2-1 0,1 0 0</inkml:trace>
  <inkml:trace contextRef="#ctx0" brushRef="#br0" timeOffset="6">14450 15116 7342,'-13'0'94,"4"0"0,1 0 0,-1-1 1,2-4-1,2-3 0,5-3 0,3 1 1,4 1-1,4 1 0,5-1 220,3 0 1,4 0 0,8-4 0,4 0 0,6 0 0,6 0 0,7 0 0,6-1-195,7 1 0,-29 4 0,2-1 0,4 0 0,1-2 0,2 0 0,2 0 0,3-2 0,2 0 0,1-1 0,2-1-41,1-1 1,1-1 0,4 0 0,0-1 0,2 1 0,0 0 0,3 0 0,0-1 0,3 0 0,0-1 0,-23 6 0,1 0 0,0 1-70,0 0 1,0 0 0,1 1 0,-1 0-1,1 1 1,-2 0 0,21-2 0,-2 0 0,3 0-1,1 0 1,1-1 0,1 1 62,-24 5 1,1-1-1,0 0 1,1 1-1,1-1 1,0 1-1,2 0 1,0 0-1,0 1 1,0 0-1,0 0 1,0 0 0,1 1-1,1 0 1,-1-1-1,-1 1 1,1 1-1,-1-1-35,2-1 1,-1 1 0,0 0 0,-4 1 0,-1 0-1,1 0 1,0-1 0,1 0 0,0-1 0,-1 1 0,-1 1-1,1-1 1,22-4 0,-1 1-100,-3-2 1,0 1-1,-3 2 1,-1 0-1,-3-1 1,-2 1-1,-3 0 1,-1 1 0,-4 0-1,0 1 1,-4-1-1,0 1-9,-1-1 0,0 0 0,-1 1 1,0-1-1,-1 1 0,-1 1 0,-1-1 1,-1 1-1,-2 2 0,-1-1 0,-1 0 1,0 1-52,35-5 1,-4 6 0,-11-3 0,-5 4 0,-3 1 0,-5 0-813,-5 0 0,-2 0 1,-6 0 932,1 0 0,1 0 0,1 0 0,-4 0 0,-3 0 0</inkml:trace>
  <inkml:trace contextRef="#ctx0" brushRef="#br0" timeOffset="7">20807 13774 7015,'0'-8'159,"0"-1"0,-2 0 0,-2 2 0,-5 2 1,-1 5-1,0 5 0,3 4 0,-1 4 188,1 4 1,3 4-1,-4 5 1,1 0 0,0 2-1,-2 3 1,0 4-213,0 3 1,0 1 0,-2-1 0,1-1 0,1-3-1,0-1-194,2 1 0,-5-1 0,5 2 1,-1-4-1,4-3 0,3-3 3,1-3 0,0 1 1,0-5-1,0-2 0,0-2 1,1 0 159,3-1 1,2-5-1,4 0 1,-1-2-1,3-3 46,4-2 0,0-1 1,6 0-1,1 0 0,4 0 1,2 0-93,2 0 1,5-1 0,-2-2 0,1-3 0,-1-2-1,-2-2-385,-3-1 1,3 2 0,-3 0 0,-4-1 0,-4-2 0,-4-1 326,1 0 0,-1 0 0,-3-1 0</inkml:trace>
  <inkml:trace contextRef="#ctx0" brushRef="#br0" timeOffset="8">21254 14274 7569,'0'-8'1156,"0"-1"0,5 4-844,-1-3 1,2 3-1,-2-2 1,5 1-269,3 3 1,1-3-1,2 0 1,1 1 0,3-3-1,0 2 5,0 1 0,3-6 0,-3 4 0,0-2 0,1 1 0,1-3-25,2 0 0,-4-3 0,0 1 0,-1 0 1,-1 0-1,-1 0-97,-1 0 0,-6 1 1,-2 2-1,-1 1 1,-3-1-45,-2-2 1,-2-1 0,-4 1 0,-3 3-33,-4 5 1,-1 3 0,0 1 0,-1 0 0,1 0 0,-1 0 89,-4 0 1,-1 4 0,-4 2 0,1 1-1,0 2 74,1-2 0,-4 9 0,4-3 0,-3 2 0,1 1 0,1 0 137,-2 2 1,5 4 0,2-3 0,2 0 0,4 1-1,0-1-111,3 0 0,5 3 1,-2-3-1,5 0 1,3 0-8,2-3 0,6 3 0,1-1 0,5-2 0,4-3 1,2-3-86,2-1 1,2-6 0,-1 3 0,2-2 0,1 1 0,2-3-301,-2 0 0,-1-6 0,-4-2 0,0-2 0,-2-2 0,1-2-1951,2-1 2302,-4-6 0,3-1 0,-3-6 0</inkml:trace>
  <inkml:trace contextRef="#ctx0" brushRef="#br0" timeOffset="9">21926 14038 7569,'8'-12'31,"0"2"0,-2 1 142,-4-1 0,-2 4 0,-4 1 1,-5 4-1,-4 2 0,-4 4 129,-5 4 0,1 2 0,-1 2 0,-1 2 0,-2 3 1,-1 2-172,-1 0 0,2 4 0,4-7 0,3 1 1,5-1-1,3 1-169,1-2 1,6 3-1,-1-1 1,2-2 0,4-3-1,0-3-99,3-1 1,5-5 0,-1 4-1,3-3 1,1-2 0,1-1-5,4-2 1,-4-6 0,4-3 0,-3-2 0,-2-4 56,0-3 1,3 2 0,-1-4 0,-4 1 0,1 1 0,-2 1 26,-1-1 0,1 1 1,-5 3 444,-2 1 1,-3 6 0,-5 4-272,-4 6 0,4 4 0,0 6 0,4 2 1,1 3-1,1 2-471,4 1 0,2 3 1,6-3-1,2 1 1,1-2-1,3-1-588,1-3 1,-4-1 941,2-2 0,2 0 0,1 0 0</inkml:trace>
  <inkml:trace contextRef="#ctx0" brushRef="#br0" timeOffset="10">22149 14274 7569,'5'-13'38,"-1"0"0,-1 0 0,0 0 0,0 0 221,1-1 1,1 1 0,-4 0 0,2 0 0,3 0-72,1 0 0,-2-1 1,2 1-1,0 0 1,-1 0-1,1 1-133,1 4 0,-4-3 0,5 5 0,1 1 0,2-1 0,1 3-225,0 1 0,0 2 1,2 0-1,1 0 170,2 0 0,5 6 0,-3 2 0</inkml:trace>
  <inkml:trace contextRef="#ctx0" brushRef="#br0" timeOffset="11">22557 13998 7569,'5'-9'2485,"-1"1"-2329,0 5 1,-4-2-1,0 10 1,0 3 0,0 6-31,0 3 0,0-2 0,0 4 0,0-2 0,0 1 1,0-1-216,0 2 0,0-4 1,0 2-1,0-2-215,0-2 1,0-7 270,0-6 0,6-6 0,3-8 0,3-2 0,1-2 0,2 0 79,2-1 1,-2 5-1,2-5 1,-2 1-1,-2 1 1,0 2 143,0 5 0,1 0 0,-1 4 0,0 0-35,0 0 1,0 2 0,0 4-122,1 0 0,-7 6 1,-3 2-1,-2 4 1,-2 3 21,0 2 0,0-1 0,-2 5 0,-1-1 0,-1-1 0,0 2-201,-2-1 1,4-4 0,-2 2 0,2-2 0,2 0 0,0 1-2797,0 0 2941,0-3 0,0-1 0,0 1 0</inkml:trace>
  <inkml:trace contextRef="#ctx0" brushRef="#br0" timeOffset="12">23255 14077 7569,'-5'9'27,"0"0"0,-1 1 0,0 1 1,1 4-1,1 3 0,-2 2 0,0 2 1,-1 0-1,0 1 0,-2 2 1,0 0-1,2-2-27,1-1 0,-4-6 0,3 3 0</inkml:trace>
  <inkml:trace contextRef="#ctx0" brushRef="#br0" timeOffset="13">23255 13814 7569,'12'1'-27,"-2"4"1,-3 3-1,-1 6 27,-3 3 0,4 4 0,0 5 0</inkml:trace>
  <inkml:trace contextRef="#ctx0" brushRef="#br0" timeOffset="14">23373 14169 7569,'8'13'122,"-3"2"1,-5 1 0,0 1 0,0 0 0,0-3 271,0-1 1,0 5 0,0-1 0,0 0-543,0-3 0,2-2 1,1-5-1,1-7 22,-1-7 0,0-6 0,1-3 0,5-3 0,3-2 0,3-2 152,2-2 0,-1 3 0,5 1 0,-1 2 1,-1 3-1,0 2 61,-3 1 0,-1 5 1,-2 4-1,0 4 0,-1 4 1,-3 5-121,-5 3 0,-1 2 0,0 4 0,1 2 0,-1 2 0,-1-1-148,-2-2 0,0 3 0,1-3 0,2 0 0,1 0 89,-1-3 1,-1-2 0,-1-2 0,4-3 107,3-5 1,4-4-1,1-4 1,0-3 0,2-2-1,1 0-58,2-1 1,-1-2-1,-5-1 1,-2 1-1,-3 2 1,1 3-63,-1 1 1,-4-4 0,3 1 29,0-3 1,-5 3-1,5 2 1,-2 0 0,2 1-1,0-1 156,0-1 1,4 1 0,-1-3-1,3 2 842,1 3 0,-4-4-513,-1 4 0,-5 7 0,0 7 0,-4 2 0,-4 3-205,2-1 1,-2-5 0,0 1-1,2 1-199,2 2 1,2-3 0,4-2 74,3-1 1,4 3 0,1-3-1,0 1 1,1 2 0,-1 0 42,0-1 1,-1 1 0,-2 4 0,-1 2-1,-1 1 1,0 3-125,-4 1 1,-2 2 0,-2 5 0,0-1 0,0 0-1,-2 2 156,-2 3 1,-8-2-1,-7 5 1,-1-2-1,-4-2 1,-2 1-46,-5 0 0,-2 1 0,-7-3 0,1 2 0,-2-3-597,-3-5 0,-2 2 0,-3-5 0,-1 1 485,-4-4 0,-5 4 0,-6-1 0</inkml:trace>
  <inkml:trace contextRef="#ctx0" brushRef="#br0" timeOffset="15">21768 15274 7569,'-2'-13'143,"-1"0"0,-1 0 1,1 0-1,2-1 0,1 1 1,0 0-1,0 0 0,1-2 1,3-1-1,5-3 0,4-1-95,5-4 0,-2 5 0,6 0 0,0 2 1,-2 1-1,-1 3-311,0 2 1,-3 8-1,5-1 1,-1 3 0,1 1-1,2 0 263,2 0 0,1 5 0,1 3 0</inkml:trace>
  <inkml:trace contextRef="#ctx0" brushRef="#br0" timeOffset="16">22465 15090 7569,'-9'-9'41,"1"0"0,-3 1 0,-2 0 0,-3 3 154,-1-1 0,-2 4 1,3-2-1,-2 2 0,2 2 1,1 0-61,2 0 1,-2 5 0,-1 1-1,-1 1 1,1 3 0,1 2-64,2 1 0,1 2 1,2 1-1,3 1 0,1-1 1,3 0-157,1 2 1,2-8-1,0 3 1,2-2 0,2-3-1,5 0-28,3-2 1,5-2 0,2-6 0,2-2 0,1-5 0,0-2 70,0-3 1,-2 1 0,2 0-1,-4 0 1,-4 0 0,-1 0 290,1-1 1,-6 6-1,0-1 76,-3-1 1,3 5 0,-7 5-348,-2 8 0,-7 8 0,4 3 0,1 1 0,2 4 1,1-1-380,0-1 1,0 3 0,1-5 399,4 1 0,2 4 0,6-5 0</inkml:trace>
  <inkml:trace contextRef="#ctx0" brushRef="#br0" timeOffset="17">22834 14787 7569,'0'-8'488,"-2"0"-142,-2 3 0,-2 2 0,-4 8 1,1 9-1,-1 6 0,-2 6-91,-1 5 0,0 0 0,1 7 0,2 3 0,2 1 0,3 3-331,2 4 0,1-3 0,2 0 0,0-2 0,0-3 0,0 1-528,0-1 1,0-6 0,0-4 0,0-4 0,0-2 603,0-3 0,-6-3 0,-1-6 0</inkml:trace>
  <inkml:trace contextRef="#ctx0" brushRef="#br0" timeOffset="18">22557 15235 7569,'13'13'100,"2"-1"1,3-2 0,5-1 0,6 1 0,6 0 173,3-1 1,0 1-1,-1-6 1,-3-1-1,-1-1 1,-1-2-64,1 0 1,-7-6 0,-6-3 0,-1-4-1,-3-3 1,-1-3-131,-2-1 1,-4-2 0,-2-5 0,-1 1 0,-1 1 0,-1 2-186,0 1 0,1 6 0,-5-2 0,-2 4 1,-4 0 70,-7 1 0,0 6 0,-4 3 0,0 4 0,1 4 0,-3 5 209,-1 2 0,2 4 0,-2 3 0,-1 3 0,2 4 0,0 3 288,3 3 1,8-2 0,3 5 0,5-1 0,6-1 0,7 1-331,8-4 0,3-3 0,6-2 0,2-4 0,4-1 0,1-4-705,1-5 0,-1 0 0,-1-6 571,-1-1 0,-6-7 0,4-3 0</inkml:trace>
  <inkml:trace contextRef="#ctx0" brushRef="#br0" timeOffset="19">8475 10512 7569,'-14'13'66,"-4"0"1,4 6-1,-4 3 1,2 4-1,0 6 1,-2 8-1,2 8 1,2 8-1,1 5 1,1 5 0,2 4-1,6-32 1,0 0-1,1 1 1,0 1-1,2 0 1,-1 0-1,2-1 1,-1-2-1,1 38-184,0-2 1,1-9 0,4 1 117,4-5 0,-3-9 0,-1-6 0</inkml:trace>
  <inkml:trace contextRef="#ctx0" brushRef="#br0" timeOffset="20">8120 10788 7569,'0'-13'120,"0"0"0,0 0 1,2-1-1,2 1 1,5 0-1,1-2 1,0-1-1,-1-1 1,1 1-1,2 0 237,1-2 0,0-1 0,0-3 1,1 3-1,-1 2 0,0-1-224,0 2 1,-4 1 0,0 2 0,1 2 0,2 0 0,1 4-120,0 1 0,0-3 0,0 5 0,0 0 0,2-1-49,2 1 1,2-1-1,3 5 1,-4 2-1,-3 2 135,-2 5 1,-4 9 0,-1 4 0,1 2-1,-2 4 1,-1 1-57,0 2 1,-4 6 0,2-4 0,-3 2 0,1-1 0,1-2-909,1-3 1,5-1 0,-3-2 0,1-1 863,3-3 0,8 3 0,2-4 0</inkml:trace>
  <inkml:trace contextRef="#ctx0" brushRef="#br0" timeOffset="21">6883 12209 7569,'-13'-7'130,"0"1"1,0 6 0,-2 0 0,-1 0 0,-3 0 0,-2 1-1,-1 5 1,0 6 0,1 5 0,-3 4 0,1 2 0,1 2-1,4 3 1,5 1 0,4 3 12,5 2 0,4-5 0,4 2 0,7-4 0,3 0 1,5-2-278,2-3 1,1-8-1,4-7 1,-1-1-1,-2-3 1,-2-4-1,-2-7 180,-3-5 0,-2-10 0,-2-2 0,-2-6 0,-1-2 0,0-4 0,-2-1 0,3 0 0,-4 2 0,0 1 1,0-1-1,-3 3-101,-2 2 1,-1 3 0,0 4 0,-1 2 0,-4 6-66,-3 5 0,-5 1 0,-4 7 0,-2 5 0,0 6 0,0 8-1591,3 6 1711,-4 3 0,5 2 0,-4-1 0</inkml:trace>
  <inkml:trace contextRef="#ctx0" brushRef="#br0" timeOffset="22">7001 12261 7569,'14'-13'115,"-3"0"0,0 1 263,-3 4 1,-6 3-1,-1 11 1,-5 7-267,-3 8 1,2 4-1,-4 2 1,1 3 0,0 2-1,4 1-44,2 4 0,2-5 1,0 0-1,0-2 0,0-3 1,2-2-89,2 0 1,-1-6 0,7-3-1,4-6 1,2-5 61,0-4 1,0-2 0,1-4 0,4-5-1,1-6 1,0-6-155,1-3 1,-2-3-1,1-1 1,0-1-1,-2 0 1,-2 2 6,-4 2 0,-2 0 0,-2 1 0,-3 3 0,-1 5 279,-3 2 1,-1 6 0,-4 2-28,-2 1 0,2 3 0,-2 7 0,2 5 1,2 3-1,0 1-165,0 0 1,0 0 0,0 1 0,2 0-1,1 2 1,3 3-294,1 2 1,-3-5-1,5 3 1,1-2-1,2 1 1,1-2 310,0-1 0,1 4 0,-1 1 0</inkml:trace>
  <inkml:trace contextRef="#ctx0" brushRef="#br0" timeOffset="23">7567 12459 7569,'14'-6'103,"-6"4"0,1-2 742,1 3 0,-5 1-580,-5 0 1,-5-6 0,-5-3-1,3-3 1,1-1-75,3 0 0,2-5 0,1-1 0,1-1 1,3-3-1,5-1-62,3 2 0,1-1 1,2 5-1,1 2 0,3 2 1,1 1-467,4-1 1,0 7 0,3 3 0,1 2-1,2 2 1,5 0 336,3 0 0,2 6 0,-1 1 0</inkml:trace>
  <inkml:trace contextRef="#ctx0" brushRef="#br0" timeOffset="24">8936 12196 7569,'-1'-8'164,"-2"5"0,-3 6 0,-1 6 0,-2 4 0,0 3 0,2 3 1,-1 0 95,1 0 1,4 3 0,-3-4 0,2-2-1,-1-1 1,3-2-504,0 0 1,4-6 0,0-4 190,3-6 1,5-9 0,-1-7 0,3-1 0,-1-3 0,0-2 160,-3-2 0,1 1 0,4 0 1,0 0-1,1 1 0,-1 1 94,0 2 0,-1 6 1,-2 0-1,-3 5 1,0 3-1,-1 1-68,0 0 1,0 4 0,-3 0 0,1 6-156,-1 5 0,0 4 0,0 1 0,1 2 0,1 1 0,-1 2-45,1-2 0,5-2 1,-3-1-1,2-1 0,0-2-97,1-1 1,2-6-1,1 1 1,0-2 16,0-2 1,0-2-1,0-2 1,1-3 0,-1-2 61,0 0 0,0-1 0,2-6 0,1-2 0,3 2 57,1 2 0,-4-4 0,2 1 0,-3-1 0,-2 2 0,0 1 267,0 4 0,-6 5 0,-1-2-50,0 3 1,-5 2-1,5 7 1,-1 6-1,1 5-160,1 2 0,-4 1 0,3-3 0,-2 1 0,0 1 0,-1 1-192,-1 1 0,-1-5 0,2 4 0,2-3 0,-1-4-234,2-2 0,-3 1 1,6-5-1,1-2 1,1-2 79,3-1 1,-1-4 0,0-4 0,2-2 0,1-5 0,3 1 314,1-1 0,-2-2 0,2-1 0,-1 2 0,-3 1 0,-1 4-49,-2 2 1,0-3 0,0 4 0,-1-4 260,-3-1 1,-3 4 301,-6 0 0,-6 6 1,-3 0-1,-3 6-307,-1 6 0,0 3 1,0 2-1,0 4 0,0 4 1,-1 4-57,1 5 1,6-3-1,3 2 1,2-2-1,2-2-146,0 1 1,2-7 0,2-2 0,5-5 0,2-3 0,3-3-69,-1-1 1,4-1-1,1-7 1,-2-4-1,-1-5 1,-2-7 24,0-2 0,-1-2 1,-2-6-1,-3-1 0,-1-2 1,-3 2-103,-2 1 0,-1 3 1,0 2-1,0 2 1,0 1-1581,0-1 1720,0 5 0,0 3 0,0 7 0</inkml:trace>
  <inkml:trace contextRef="#ctx0" brushRef="#br0" timeOffset="25">10094 12064 7569,'6'-13'86,"1"0"1,2 1 0,-2 2 475,-1 1 0,-3 8 0,-7 1-543,-5 7 0,-3 6 0,-2 5 1,-4 4-1,-4 4 0,-1 3-80,1 2 1,-1 1 0,4-3 0,1 2 0,2-2 0,6-1 55,2-2 0,4-5 0,4-4 0,0-2 0,1-3 1,4-4 134,4-3 1,-2-4 0,2-4-1,1-6 1,2-8 0,2-8 82,4-6 0,-4-2 0,5-7 1,-1-1-1,-1-1 0,1-3-52,1-2 0,-4 5 0,2-4 1,-2 2-1,-2 0-115,0 2 1,0 1-1,0 3 1,-1 2-1,-2 2 1,-2 2-371,-2 3 1,-2 2 0,-4 4 0,0 2 0,0 2-1049,0 3 0,0 2 1372,0 1 0,0-1 0,0 1 0</inkml:trace>
  <inkml:trace contextRef="#ctx0" brushRef="#br0" timeOffset="26">10384 12169 7569,'13'-8'209,"0"-1"1,0 0-1,0 0 182,1 1 0,-6 3 1,1-2-1,0 0 0,0 1 1,-2-2-216,-1 1 1,3-2 0,-4-5 0,1-2 0,2-3-1,-3 0-194,1 0 1,-1-5 0,-5 4-1,0-1 1,0 2 0,0 2-52,0-1 0,-2 1 1,-2 5-1,-5 2 1,-3 2 143,-1 3 1,0 0 0,-2 7 0,-1 2 0,-1 6 0,1 6-37,1 6 0,2 5 0,0 2 0,1 1 0,3 1 0,5 0-30,2 0 0,2 4 1,2-5-1,2-2 0,5-3 1,4-5-141,5-1 1,-2-1-1,6-5 1,1-1 0,2-3-1,0-5-396,-3-3 1,3-1 0,-3-1 0,2-5 0,3-6-1139,-1-4 1665,0-7 0,7-3 0,0-8 0</inkml:trace>
  <inkml:trace contextRef="#ctx0" brushRef="#br0" timeOffset="27">10950 11709 7569,'26'-40'80,"-6"5"1,-2 2 0,-3 2 0,-2 5 0,-2 4 340,-2 3 1,-3 1 0,-6 5 0,2 1-158,2 4 1,-4 3 0,0 11 0,-7 7 0,-5 8-54,-1 4 0,-6 8 0,-2 7 0,-1 6 0,0 7 0,0 4-295,2 4 1,-3-1 0,7 0-1,2-1 1,6-4 83,2-1 0,-4-1 0,2 0 0</inkml:trace>
  <inkml:trace contextRef="#ctx0" brushRef="#br0" timeOffset="28">11371 11669 7569,'-9'0'127,"2"2"0,1 2 0,3 5 1,1 3-1,2 2 0,0 2 1,0 2-1,0-2 0,0 0 1,-1 0-1,-2 2 0,-1-2-2115,1-2 1988,-5 0 0,7-1 0,-5 0 0</inkml:trace>
  <inkml:trace contextRef="#ctx0" brushRef="#br0" timeOffset="29">11713 11669 7569,'-9'0'810,"0"0"0,1 2-728,-6 2 0,1-2 0,0 2 0,0-2 1,0-2-1,0 0 120,0 0 0,-1 0 0,1 0 0,0 1-61,0 3 0,6 4 1,2 5-1,4 0 0,1 0-155,0 0 1,6 5-1,2 1 1,4 0-1,1 1 1,2-1-127,2 0 1,-2-1 0,1-5 0,-4 0 0,-5 0-1,-1 1 108,-3-1 1,-2 0-1,-2-1 1,-4-2 0,-5-1-1,-6-1 35,-6 0 0,-3-1 0,-1-4 0,-2 3-3,-2 1 0,-4-4 0,-6 3 0</inkml:trace>
  <inkml:trace contextRef="#ctx0" brushRef="#br0" timeOffset="30">6870 13446 7569,'-13'0'83,"0"5"1,1 4 0,2 9 0,2 5 0,2 6 0,4 8 0,0 4-1,2 4 1,2 2 0,2 1 0,6-1 0,5-3 0,2-5 0,-1-4-1,-2-4-63,-6-3 0,3-12 0,-7-6 0,-3-8 1,-4-14-124,-5-12 0,-4-8 0,0-9 1,2-2-1,3-6 0,1-3 1,3-4 137,2-1 1,1-4 0,0 4 0,1 1 0,3 4 0,5 2 33,3 2 0,1 11 0,0 2 0,2 7 0,1 6 91,1 5 0,2 6 0,-2 4 0,2 3 0,0 5 0,1 8 8,0 7 1,-3 2-1,-1 6 1,-5 4 0,-3 1-1,-2 2-47,-4 0 0,-2 0 1,-4-5-1,-5-1 0,-2-3-234,-3-5 1,0-2-1,-2-2 1,-2-1-1,2-2 1,0-3-334,-2-1 0,4-2 0,-4-2 0,4 1 1,0 1-1,1-1 446,0-1 0,0-2 0,0 0 0</inkml:trace>
  <inkml:trace contextRef="#ctx0" brushRef="#br0" timeOffset="31">7383 13498 7569,'-9'-1'50,"2"-4"1,0-3 0,1-4-1,-1-3 1,1-1 0,0-3 220,3-1 1,1-2 0,2-5-1,0 3 1,2 0 0,2 2 0,5-1-194,3-2 0,5 5 0,1 2 0,-2 2 0,0 1 0,0 1-462,2 2 0,4 3 0,-3 0 1,0 5-1,1 3 104,1 1 0,-5 1 0,3 3 0,-2 7 0,1 5 0,-4 6 170,-3 3 0,0 1 1,-2 0-1,3 0 1,1-1-1,0-1 145,0-2 1,0-6-1,1 0 1,-1-6-1,0-6 1,0-2 70,0-2 1,0 0-1,2-3 1,1-4 0,0-7-1,-3-2 121,-2-3 0,-4 3 0,3-4 1,-3-1-1,-1 2 0,-3 0-92,-1 3 1,-2 2-1,-2 2 1,-2 2-1,-5 2-204,-3 3 0,-1 0 1,0 7-1,-2 2 1,-1 5-1,-1 3-23,1 1 1,-3 1 0,1 4 0,2 2 0,1 2 0,4 0 130,2 2 1,-1 0 0,5 3 0,2-1 0,3 0-1,5-1-92,4-3 1,7-1 0,3-7 0,3 1 0,4-3 0,5-2-1071,2-3 1123,-3-1 0,8-6 0,-5 0 0</inkml:trace>
  <inkml:trace contextRef="#ctx0" brushRef="#br0" timeOffset="32">8291 13261 7569,'0'-8'-50,"-1"0"1,-4 2 0,-3 3 0,-4 3-1,-1 5 61,0 4 1,-5-1 0,0 4-1,2 3 1,2 1 0,1 3 81,-1 3 1,3-2 0,2 2 0,5 0 0,2 0-1,2-2 77,0-1 1,6-1 0,3-6 0,2-2 0,3-3 0,-1-1 0,0-3 1,4-2 0,1-3-1,-2-7 1,-3-9 0,-3-7 25,-1-5 0,0-1 1,4-7-1,0-3 0,1-1-127,-1-4 0,-2 4 0,0-6 0,-3-2 0,3-3 0,0-2-381,2-2 1,-1 4 0,-2 5 0,-1 0 0,1 2-212,2 7 0,-5 7 0,-1 11 0,-1 7 522,-1 3 0,0 9 0,-4-4 0</inkml:trace>
  <inkml:trace contextRef="#ctx0" brushRef="#br0" timeOffset="33">8647 13051 7569,'13'-12'301,"-2"2"1,0 3 0,-4-1 72,-1 1 0,-2 6 0,-4 2 0,-1 9 0,-2 8 0,-3 2-223,-1 4 1,-1 2-1,-2 3 1,1 2-1,1-2 1,0-1-645,4-2 0,2 0 1,2-1-1,0-1 1,0-4-2214,0-1 2706,0-1 0,-5-11 0,-3-1 0</inkml:trace>
  <inkml:trace contextRef="#ctx0" brushRef="#br0" timeOffset="34">8897 13038 7569,'8'4'373,"1"0"-42,1-1 1,-4-7-315,-1-5 0,-10 3 0,-4 3 0,-4 6 0,-3 6 3,-1 3 1,-1 2 0,5 3 0,1 2 0,2 1 126,1 3 0,6 1 0,-1-1 0,2-2 0,2-1 0,0-1 37,0 0 1,11-1 0,3-7-1,5 0 1,3-4 0,0 0-194,0 0 0,0-4 0,4 3 1,1-1-1,-2 0-2106,-4 3 2115,4-5 0,-4 8 0,5-3 0</inkml:trace>
  <inkml:trace contextRef="#ctx0" brushRef="#br0" timeOffset="35">9384 12722 7569,'0'-13'190,"-2"3"1,-1 5-1,-3 11 1,0 10-1,-1 10 1,1 8-1,-1 4 1,1 3-26,0 3 1,2-2 0,4 5-1,0-2 1,0-4 0,0-3-551,0-3 0,1-1 0,2 1 0,2-4 385,-2-4 0,-8 0 0,-2-1 0</inkml:trace>
  <inkml:trace contextRef="#ctx0" brushRef="#br0" timeOffset="36">9120 13051 7569,'2'-13'102,"2"0"0,5-1 0,3 1 1,2 0-1,4 0 0,5 0 264,6 0 1,5-1-1,6 1 1,-2 0-1,-2 1 1,-2 2-292,-2 1 0,3 5 1,-6-3-1,-4 1 0,-6 3 1,-4 1-14,-2 2 1,-1 2 97,-4 2 1,-2 8 0,-6 7-1,-1 0 1,-4 2 0,-2-1-133,0 3 0,-1 1 0,6-1 0,-3-1 0,2 1 0,2 1-451,1-2 1,0 1-1,1-4 1,2 0-1,3 0 1,1-3 422,4-1 0,0-2 0,2 0 0</inkml:trace>
  <inkml:trace contextRef="#ctx0" brushRef="#br0" timeOffset="37">9818 12959 7569,'7'1'84,"-4"4"0,-6 3 0,-6 4 1,-1 3 71,1 2 1,4-1 0,5 5 0,0-1 0,0-1 0,1 0-258,3-3 0,4-3 1,5-2-1,1-4 1,3-1-1,0-3-7,-1-2 0,0-1 0,0-1 1,2-4-1,-3-3 0,-4-6 102,-2-3 1,-6-4-1,1-3 1,-2 0 0,-2 2-1,0 0-59,0 2 0,-6-3 0,-3 5 0,-3 2 0,-1 3 0,0 2-398,0 3 0,-5 5 463,1-2 0,-1 4 0,5 1 0</inkml:trace>
  <inkml:trace contextRef="#ctx0" brushRef="#br0" timeOffset="38">10147 12893 7569,'0'13'115,"0"-4"0,0 0 1,0 1-1,0 2 285,0 1 1,1-2-132,4-2 0,2-3-167,6-6 1,-1-1 0,-2-2-1,-1-2-141,1 2 0,2-2 0,2 0 1,3 1-1,0-1 0,-1 1-17,-1 1 0,-2 2 0,2 1 0,1 0 0,1 0 1,1 1 70,1 3 0,-5 4 0,4 5 1,-3 0-1,-2 2 0,-2 1-294,-2 1 0,1 2 1,-5-3 278,-2 2 0,4-1 0,0-3 0</inkml:trace>
  <inkml:trace contextRef="#ctx0" brushRef="#br0" timeOffset="39">10028 12564 7569,'-13'0'522,"0"0"0,0 0-94,0 0 0,5 2 0,4 2 0,3 5 0,1 2 0,1 3-428,3-1 0,4 0 0,5 0 0</inkml:trace>
  <inkml:trace contextRef="#ctx0" brushRef="#br0" timeOffset="40">11608 12604 7569,'-5'-15'80,"-1"-1"0,1-2 0,-3 2 1,1 2-1,-3 0 0,-2 3 1,-1 1-1,0 2 0,-2 2 1,-1 3-1,-3 2 0,0 2 1,-1 4-1,0 5 117,1 6 1,-4 2-1,3 8 1,-1 6-1,2 5 1,2 5 0,-1 5-165,2 5 0,3 10 0,3-2 0,2 0 0,2-2 0,3-1-582,2 0 1,1-1 548,0-8 0,0 3 0,0-4 0</inkml:trace>
  <inkml:trace contextRef="#ctx0" brushRef="#br0" timeOffset="41">11042 12853 7569,'1'-13'100,"4"0"0,3 0 0,4 1 1,1 2-1,0 3 224,1 1 1,3-3 0,2 5 0,2-1 0,1 1-1,-1 0-72,1 1 0,-4 1 1,2 2-1,-1 0 1,-2 2-1,-3 2-77,-1 5 1,0 3 0,1 1 0,-1 0 0,0 0 0,0 2-168,0 2 1,-4-1-1,0 6 1,0 2-1,-1-1 1,0 0-223,-2-1 1,4-6 0,-1 3-1,2-1 1,4-2 0,1-3-12,1-3 0,7-7 0,-2 2 1,3-5-1,1-5 0,-1-3 383,-3-4 1,-3-1 0,-6 0-1,-1-1 1,-4 1 0,-3 0 106,-4 0 1,-1-2 0,-1-1 0,-4-1 0,-2 1-374,0 1 1,-5 2 0,5 0 0,-1-1 0,3 3-471,-1 2 0,3-1 1,-6 5-1,-1 2 240,-2 2 0,-2 2 1,-3 4-1,0 4 1,1 2-1,1 2-730,2 1 1068,0-1 0,0 6 0,0 1 0</inkml:trace>
  <inkml:trace contextRef="#ctx0" brushRef="#br0" timeOffset="42">11937 12932 7569,'0'9'2818,"0"0"-2626,0-6 1,4-13 0,2-12-1,1-5 1,2 0 116,-2 0 0,5 1 1,-2 0-1,5-1 0,2 3 1,1 0-187,1 2 0,1 8 1,7-1-1,1 6 1,2 3-1,5 3 42,3 2 1,6 0-166,0-4 0,6-2 0,-3-6 0</inkml:trace>
  <inkml:trace contextRef="#ctx0" brushRef="#br0" timeOffset="43">8291 13985 7569,'-7'0'61,"-5"1"0,5 4 0,0 4 0,1 4 0,1 4 0,-1 5 0,1 4 0,-1 4 0,3 2 0,1 0 0,2 2 0,0-2-135,0 0 1,2-4 0,1-5-1,3 1 1,-1-5 0,1-3 73,-3-3 0,5 0 0,-1 0 0</inkml:trace>
  <inkml:trace contextRef="#ctx0" brushRef="#br0" timeOffset="44">8331 13722 7448,'-12'6'176,"2"4"0,2 4 0,3 5 1,2 2-1,1 2-723,2 2 0,0 2 547,0-1 0,0 0 0,0 0 0</inkml:trace>
  <inkml:trace contextRef="#ctx0" brushRef="#br0" timeOffset="45">8449 14077 8606,'7'-1'72,"-1"-4"0,-1-5 0,-1-5-21,-1-2 0,-2-5 0,-1 3 0,0 0 1,2 0-1,1 3 0,1 1 0,-1 2 152,-1 0 1,2 4-1,2 2 1,1 1-170,3 3 0,2 2 0,3 1 1,1 1-1,1 3-51,-1 5 0,1 3 0,-1 1 1,3 0-1,0 2 0,0 1-233,-3 1 1,-3 5 0,-3-4 0,-3-1 0,1 1-1,-2-1-1369,-1 0 1619,0-3 0,-5 5 0,0 2 0</inkml:trace>
  <inkml:trace contextRef="#ctx0" brushRef="#br0" timeOffset="46">9015 13735 7569,'-9'4'-3,"0"2"0,-1 1 0,-1 5 0,-3 4 0,1 8 1,0 3 318,0 4 0,1 6 0,2-2 0,3 3 0,1 0 0,3-2 1,1-1-338,2 2 1,0-5-1,2-1 1,1-3-1,3-2 1,0-1-1,1-3-333,0-5 0,-2-7 0,2-4 0,-1-4 292,-3-8 0,-2-10 0,1-6 0,0-3 0,3-3 265,-2-2 0,-2-4 0,-1-7 0,0-1 0,2-4 0,1 1-46,1 0 1,6 1 0,-1 6 0,3 3 0,1 4 0,-1 5-52,-4 4 1,4 7-1,-3 8 1,3 1-184,1 3 1,-5 3-1,0 4 58,-2 5 0,-2 4 0,-4 3 0,0 3 1,0 0-1,0 2 8,0-1 0,-6 1 0,-3 1 0,-4-3 0,-3-2 0,-3 1-281,-1-2 1,-1-1 0,-2-2 0,2 0 0,2 0 0,3-1 291,2-3 0,0 2 0,1-3 0</inkml:trace>
  <inkml:trace contextRef="#ctx0" brushRef="#br0" timeOffset="47">9199 13735 7569,'0'9'28,"0"-1"1,-1 1 0,-2 0 0,-3 0 0,0 1 0,0 3 164,3 5 0,2-4 1,1 4-1,0-3 0,0-2 1,1 0 38,4 0 1,2-4-1,6 0 1,0-1 0,1 0-1,0-4-74,4-3 1,-4-1-1,4 0 1,-3 0-181,-2 0 0,-6-5 0,-3-4 1,-2-4-1,-2-3 0,0-3-242,0-2 1,0 4 0,0-5 0,0-2 0,1-1-383,4-1 0,-2-2 0,5-1 646,3-2 0,6-11 0,4 1 0</inkml:trace>
  <inkml:trace contextRef="#ctx0" brushRef="#br0" timeOffset="48">9634 13419 7501,'0'-6'293,"0"6"1,0 9-10,0 7 0,-5 5 1,-1 5-1,0 2 0,-1 1 1,1 3-1,0 0-128,4 0 0,0 4 0,2-4 0,0 0 0,0 1 0,0 0-1506,0-1 0,0 3 1350,0-4 0,-6 5 0,-1-2 0</inkml:trace>
  <inkml:trace contextRef="#ctx0" brushRef="#br0" timeOffset="49">9410 13748 7569,'0'-13'166,"6"4"0,2 0 0,6-1 0,2 0 0,3 1 0,0 5 342,0 2 0,3 2 0,-3 0 1,0 0-1,1 0 0,1 2-544,2 2 0,-4-1 0,0 6 0,-1 0 0,1-1 36,1 1 0,-4-6 0,3 3 0</inkml:trace>
  <inkml:trace contextRef="#ctx0" brushRef="#br0" timeOffset="50">10831 13524 7569,'-1'14'110,"-4"-1"1,-3 0 0,-4 0 0,0 2 0,2 1 0,1 1 0,-1 1-1,-2-1 1,-1 1 0,0-1 0,0 1 0,0 0 0,-1-1 0,1 1-35,0-1 1,-2 5 0,-1-3 0,-1 2-1,-1 1-76,-1-2 0,-1 5 0,-7-5 0</inkml:trace>
  <inkml:trace contextRef="#ctx0" brushRef="#br0" timeOffset="51">10502 13656 7569,'9'-6'0,"0"-1"0,1 0 34,2 2 1,1 4-1,0 2 1,0 4 0,2 3-1,1 4 1,1 1 574,-1 0 0,3 0 0,-1 2 1,0 1-1,-1 2 0,1-1-507,-2 2 0,3-3 0,-2 5 1,-1-1-1,-1-1-1346,-2 0 0,0 0 1244,1-1 0,-1-4 0,0 5 0</inkml:trace>
  <inkml:trace contextRef="#ctx0" brushRef="#br0" timeOffset="52">11937 13617 7569,'-6'-8'65,"4"-3"1,-3 2-1,-1-1 1,-2-1-1,0 4 1,-1 1-1,-1 3 1,-2 2-1,-1 2 1,0 2 101,-1 2 1,-3 6 0,-1 1 0,1 5 0,-1 4 0,1 2 0,-1 2-269,-1 1 0,3 1 0,-4-1 1,2-1-1,5-3 0,4-5 0,3-2-45,3-2 1,3-1 0,5-3 0,3-5 0,6-4 0,3-6 35,5-7 1,7-6-1,1-6 1,-4 0-1,-4 0 1,-3-2 152,-3-1 0,-1 5 0,-2 2 0,-2 2 0,-2 3 0,-3 3 577,0 4 1,-5 2-487,4 2 0,1 10 0,-2 1 0,-1 8 0,0 8 0,0 3 38,1 1 0,2 6 0,-3 4 1,1 2-1,-1 1 0,-1 2-139,-2 3 1,0-3-1,-2 1 1,-2-4-1,-5-4 1,-3-1-241,-1 1 0,-4-6 0,-2 0 0,0-5 1,-2-1-1,1-2-115,-4-2 0,1-3 1,0-4-1,2-2 1,2-5-893,3-2 1214,1-2 0,2-6 0,0-1 0</inkml:trace>
  <inkml:trace contextRef="#ctx0" brushRef="#br0" timeOffset="53">12134 13577 7569,'0'13'86,"0"0"0,0 2 0,0 1 0,-1 3 0,-2 0 129,-2 0 0,1 4 0,4-2 0,-2 1 0,0-2 0,-3-1 1,2-1-193,2 1 0,2-4 0,2 2 0,2-2 1,-1-4-509,2-2 1,-3 1 484,5-5 0,-5 5 0,3-3 0</inkml:trace>
  <inkml:trace contextRef="#ctx0" brushRef="#br0" timeOffset="54">12239 13551 7569,'8'6'-29,"-2"1"1,-2 2 0,0-1 0,-1 3-1,0 0 1,0 3 0,1-1 365,-1 0 1,0 0-1,0 0 1,3 2 0,0 1-1,1 1 1,1-1-228,2-1 1,2-2 0,1-1 0,0-2 0,0-3 0,0-1-196,0-3 0,0-3 0,1-4 0,-3-5 2,-2-3 0,-3-2 0,-5-4 0,2-2 0,2-2 0,-2 0 79,-2-1 1,-1-2-1,0-2 1,0 3-1,0 0 1,2 2-209,2-1 1,-3 4 0,5 1 0,-1 4 0,1 1-1230,1-1 1441,-4 7 0,3 1 0,-6 6 0</inkml:trace>
  <inkml:trace contextRef="#ctx0" brushRef="#br0" timeOffset="55">12582 13643 7569,'13'0'-47,"4"0"0,2 0 0,0 0 1,0-2-1,-3-2 0,-1-3 366,-2-1 1,0-3-1,0 2 1,-1-3 0,-2-2-1,-1-2-283,1-2 0,-4-4 0,0 3 0,-1-1 0,-1-2 1,-1 1-157,-2 4 1,-2 2 0,-4 3 0,-5 4 79,-6 3 0,1 4 0,-1 2 1,5 4-1,3 3 50,3 4 1,0 1 0,5 2 0,0 2 0,0 4 0,2 1 47,2 0 0,3-2 0,6 4 1,-1-4-1,-2-1 0,-1-1-182,1 1 0,1-5 1,-1 4-1,-1-4 0,-1-1 1,0 1-1528,-4-1 1651,3-6 0,1 5 0,5-5 0</inkml:trace>
  <inkml:trace contextRef="#ctx0" brushRef="#br0" timeOffset="56">13029 13524 7569,'0'14'57,"-4"-1"1,-1 0 0,2 0-1,2 2 1,1 1 0,0 1 0,0-1 120,0-1 0,0-2 0,0 0-256,0 0 0,1-5 0,2-5 1,3-8-1,1-6 119,4-5 0,0-8 1,2 4-1,2-2 1,1 0-1,2-2 156,-2 0 0,3 3 0,-2 4 0,-2 2 0,-3 3 0,-4 4 112,3 3 1,-4 4 0,0 2 0,-1 4 0,-3 5-205,-1 6 0,-2 4 0,0 8 0,0 1 1,-2 2-1,-1-2-197,-1-1 0,-1-6 0,5 0 92,0 1 0,6-4 0,2 0 0</inkml:trace>
  <inkml:trace contextRef="#ctx0" brushRef="#br0" timeOffset="57">14187 13643 6864,'0'14'198,"-1"5"0,-2 8 0,-3 6 0,0 7 0,-1 2 0,1 4 0,-1-1 1,1 2-1,0-3 0,3-2 0,2-6 0,1-2 0,0-6-295,0-5 1,-2-7 0,-1-13 69,-1-12 1,-1-10 0,5-11-1,0-5 1,0-3 0,0-3-1,0-3 57,0-4 1,0 1-1,0-1 1,0-4 0,2-2-1,1-1 40,1 4 0,11 0 0,-2 7 0,2 3 0,1 4 0,0 7-4,1 2 0,1 3 0,-4 1 0,3 4 0,0 2 0,-1 5 7,-1 3 1,-2 7-1,0-1 1,-1 4-1,-2 4 92,-1 5 1,-2 8-1,3 7 1,-2 5 0,-3 6-1,-2 3-111,-1 2 1,-2-2-1,0-2 1,-2-2-1,-2-2-164,-5-3 0,-2-2 0,-4-6 0,-1-2 1,-3-1-1,0 0-519,0-2 1,1-6 0,5-3 0,0-1-1350,0-3 1978,5-2 0,-3-1 0,3 0 0</inkml:trace>
  <inkml:trace contextRef="#ctx0" brushRef="#br0" timeOffset="58">14595 13472 7569,'0'-9'197,"-1"2"1,-4 1 82,-3 3 1,-3 3-1,1 3 1,1 3 0,0 1-1,1 3-279,-1 2 0,0 3 1,-3 1-1,2 3 1,1 0-1,1 1-46,0 1 1,-2-4-1,6 4 1,1-1 0,1-1-1,2 0-170,0-3 0,0-6 0,2-2 0,2-2 159,5-4 0,3-7 1,1-7-1,0-6 0,-1-1 1,-2 0 139,-1 3 1,-1-3 0,6 2-1,-3 1 1,0 1 0,-3 2 95,3 0 0,0 5 0,1 3 0,-2 0 0,-1 1 0,1 1-61,2 1 0,1 2 0,0 0 1,0 2-1,1 1-232,-1 1 1,-4 6-1,-1-1 1,1 3-94,-2 1 1,-1 0 0,-6 0 0,0 1-1,0-1-188,0 0 0,0 0 0,2-1 360,2-4 1,3-2 0,7-7 108,-1-4 0,-2-2 1,0-6-1,-4 0 0,-1 0 1,-3-2 170,-2-2 0,-1 2 0,2-4 0,1 1 0,1-1 0,0-1-143,2-3 1,0 4 0,4 0 0,-1 1-1,1 2 1,2 3-189,1 3 0,-4 2 1,1-2-1,3 3 1,3-1-1,2 2-238,1 1 0,-4 0 0,2 5 0,-2 0 1,-1 2-1,2 1 7,2 1 1,-5 6 0,-4-1 0,1 3 0,2-1 165,1-2 507,-6 3 257,-1-11 1,-7 5 0,-4-6-294,-3 0 0,0 6 1,-1 3-1,-1 3-241,-1 1 0,-1 0 0,3 0 0,3 0 1,2 0-279,-1 0 0,1-4 205,4 0 0,2-6 0,0 0 0,4-6 1,2-6 147,2-3 1,-3-1-1,2 0 1,1 0 0,0 0-1,1 0-40,-3 0 1,0 4-1,2 1 1,-1 1-88,1 0 0,-3 4 1,1 0-1,-3 6 0,-2 7 1,-1 6-9,-2 6 0,1 3 1,2 1-1,2 1 1,-2-1-1,-2 0-290,-1 1 1,1-3 0,2-2 0,3-4 0,0-4-669,0 0 1,0-6 0,-2 0 937,5-2 0,3-14 0,1-6 0</inkml:trace>
  <inkml:trace contextRef="#ctx0" brushRef="#br0" timeOffset="59">15490 13432 7569,'0'14'176,"0"-1"0,0 0 0,-1 1 1,-2 3-1,-3 2 0,0 0 1,-1 1 98,-1 0 0,1 1 1,-2 1-1,3-5 1,2-2-1,0-2-110,1 0 1,1-4 0,4-2-185,2-1 1,-1-7 0,6-9 0,1-7 0,2-3 0,2-2 41,4 0 0,-2 0 1,4-4-1,1 0 1,-2-1-1,1 1 34,1 0 1,-5 5 0,3 4 0,-1 2 0,-2 2-67,-5 0 0,1 7 0,-8 6 0,-1 9 51,-1 7 1,-7 0 0,0 6 0,-1 0 0,0 0 0,1-2-39,0-1 1,3 3 0,-2-4-1,2-2 1,2-2-187,0-1 1,6-5 0,3-4 146,3-2 0,1-2 1,0-2-1,0-2 1,0-5-1,0-3 30,1-1 0,-1 0 0,1-2 1,2 1-1,1-1 0,-4 3 117,-3 1 0,-1 3-3,4 0 0,-6 6 0,-2 2 0,-3 7-74,3 5 0,-4-3 0,5 0 0,-1 1 0,0 2-162,3 1 1,-1 0 0,2 0 0,-3 0 0,-2 0-215,0 1 1,1-1 0,-5 0 0,0 0-1,0 0 341,0 0 0,-6 6 0,-1 2 0</inkml:trace>
  <inkml:trace contextRef="#ctx0" brushRef="#br0" timeOffset="60">16227 13551 7569,'9'0'155,"0"0"1,1 0 0,2-2 0,1-1 0,0-2-1,0-1 1,0-2 0,0 1 0,-1-3 0,-3-2 0,-3-1-46,0 0 1,-5-5 0,2 1-1,-6 2 1,-6 3 0,-4 5-99,-5 1 1,2-2 0,-4 3 0,-1 2 0,2 2 0,0 1-68,3 0 1,2 1 0,1 2 0,1 3 0,3 1 92,5 4 1,-2 0 0,1 4 0,3 1 0,2 3 0,2 0 34,3 0 1,5 3-1,-1-3 1,1 0 0,0 1-1,1-1-89,3 0 1,-1-1 0,6-5 0,-1 0 0,1 0 0,1 0-434,4 1 0,1-7 0,1-3 0,0-2 0,1-4 449,-1-2 0,0-9 0,1-8 0</inkml:trace>
  <inkml:trace contextRef="#ctx0" brushRef="#br0" timeOffset="61">16753 13117 7738,'-13'7'182,"5"5"0,-1-2 0,-1 6 1,-2 7-1,-1 7 0,0 3 0,-1 4 23,1 2 0,0-5 1,0 8-1,1 1 1,2-2-1,3-1-489,1 0 0,1-5 0,5-1 0,0-2 284,0-3 0,0-1 0,0-2 0</inkml:trace>
  <inkml:trace contextRef="#ctx0" brushRef="#br0" timeOffset="62">16503 13511 7569,'14'8'206,"-4"-3"0,3-5 1,6 0-1,4 0 1,4 0-1,-1 0 24,0 0 1,5-1 0,-2-2-1,-2-3 1,-4-1 0,-1-2-130,-2 2 0,-2-5 0,-8 3 0,-2-2 0,-3-2 1,0-1-325,1 1 1,-5 0 0,2 0 0,-4 0 0,-5 1-1,-2 2-88,-2 1 0,-2 6 1,-1-1-1,0 2 0,0 2 205,0 0 0,4 2 1,2 2-1,1 5 1,3 4-1,1 3 155,2 2 0,0 5 0,2-1 0,2 3 1,4 1-1,0 0-128,1 1 1,-4-5 0,2-2 0,0 1 0,1-2-4,2 0 0,-4-6 1,-1-6-1,1-3 251,3-5 0,3-6 0,1-9 1,0-3-1,2-2 0,2-2 67,5-2 0,2-4 0,-1 1 1,-3 3-1,-1 0-47,-2 0 1,2 5 0,-2 2 0,-2 4-1,-4 1-201,-2-1 0,-4 7 0,3 3 0,3 2-655,0 2 1,-2 5 666,0-1 0,0 6 0,4-2 0</inkml:trace>
  <inkml:trace contextRef="#ctx0" brushRef="#br0" timeOffset="63">17385 13353 7569,'0'-8'92,"-1"0"0,-4 1 0,-3 1 1,-4 0 134,-1 3 0,0 3 0,-1 5 0,0 2 0,-2 2 0,-2 0-168,2 1 1,1 2-1,2 1 1,2 0-1,2 0 1,4 0-12,4 0 1,1 1 0,0-1-1,1 0 1,4 0 0,5 0 91,6 0 1,-1 2 0,2 1 0,-4 2 0,-2-2 0,-4-2 101,-1-1 0,-2 2 1,-4 1-1,-1 2 1,-4-2-1,-3-2-298,-4-1 1,-7 5-1,-3 0 1,-3-2-1,-1-2 1,-1-2 55,1-3 0,0 2 0,-1-3 0</inkml:trace>
  <inkml:trace contextRef="#ctx0" brushRef="#br0" timeOffset="64">18583 13261 7569,'-13'-13'115,"-1"0"1,1 0 0,0 1-1,0 2 1,-2 3 0,-1 1-1,-3 3 1,-1 1 0,-4 2-1,0 0 1,-3 2 0,1 1 0,-2 4-1,-1 5 1,-3 7 1239,-2 4-1207,-1 9 0,-3 2 1,4 5-1,8 1 1,8-1-1,8 1-15,6-1 1,10-5 0,8-3 0,13-5 0,12-4 0,11-5 0,7-3-172,3-6 0,-8 3 1,3-7-1,-4-1 1,-6-3-1,-4-6 184,-6-7 0,-4-2 1,-9-7-1,-5 0 1,-2 0-1,-3 1 91,-4-3 0,0-5 0,-5-2 0,1 2 1,-1 0-1,-2-2-455,-1-4 0,-3-3 0,-4-2 0,-6 2 0,-3 3 0,-3 5-168,-3 2 0,-3 9 0,-1 4 1,-2 7-1,-1 3 0,-3 7-214,-2 5 0,5 9 0,-2 3 600,3 1 0,2 2 0,0 5 0</inkml:trace>
  <inkml:trace contextRef="#ctx0" brushRef="#br0" timeOffset="65">18214 13511 7569,'-13'0'270,"0"0"1,4 0-1,3 0 1,6 0-1,11 0 1,8 0-1,7-1 1,8-4-1,8-3 1,9-4-1,5-1 198,2 0 0,-4 4 1,3 2-1,-4 1-468,-5 3 0,3-4 0,-4-1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970"/>
    </inkml:context>
    <inkml:brush xml:id="br0">
      <inkml:brushProperty name="width" value="0.05292" units="cm"/>
      <inkml:brushProperty name="height" value="0.05292" units="cm"/>
      <inkml:brushProperty name="color" value="#FF0000"/>
    </inkml:brush>
  </inkml:definitions>
  <inkml:trace contextRef="#ctx0" brushRef="#br0">17438 4947 7569,'0'-8'85,"0"-3"1,0 0 0,0-3 0,1-5 0,4-2 0,2-2 0,2-2 0,0-1 0,1-1 0,1 0 0,3-3-1,-1 0 188,0 1 1,0-5-1,0 0 1,2-2-1,2-2 1,5-3-1,3-2 1,2 0-231,-1-1 1,6-2-1,2 3 1,1-6 0,0-2-1,1-1 1,2 0-671,2 4 0,-6-2 1,-4 7-1,-2 2 627,-2 4 0,7-1 0,0 4 0</inkml:trace>
  <inkml:trace contextRef="#ctx0" brushRef="#br0" timeOffset="1">17293 4591 7569,'-13'0'178,"0"-1"0,0-2 0,1-3 54,3-1 0,5 4 1,7 0-1,1 7 1,-1 8-1,-2 6 1,-1 2-109,0 4 0,0 0 0,0 3 0,0 0 0,0 3 1,0 0-1,2 0-181,2-3 0,-1-5 0,5-1 0,-1-2 1,0-3 17,3-1 0,2-2 1,1 0-1,0 0 1,1-1-1,-1-2 83,0-1 0,0-6 0,0 1 1,0-3-1,1-1 107,-1 0 1,0-1 0,0-5 0,0-6 0,0-5 0,2-2 31,2 0 0,4-9 0,5 2 0,1-3 0,0-4 0,3 0-144,0-1 0,5 1 1,-4 3-1,-2 0 1,-1 0-1,-3 3-144,-3 0 1,3 1 0,-3 0 0,1-1 0,1 1 104,-3 0 0,1-1 0,5 1 0</inkml:trace>
  <inkml:trace contextRef="#ctx0" brushRef="#br0" timeOffset="2">6343 7973 7569,'0'-14'75,"0"1"0,0 0 0,0-2 1,0-1-1,0-1 0,0 1 1,0 1-1,0 2 0,-1 0 1,-2-2-1,-3-1-66,-1-1 0,2-2 0,-3 1 1,-1-4-1,0-3 0,0-1 1,-1 0-19,-2-1 1,-1 1 0,-1 0 0,-4-1-1,-4 1 1,-3 1 0,-2 2 14,-4 1 0,-4 1 0,-9 0 0,-4 2 0,-4 1 0,0 0 0,-2 2 20,-3 2 1,1 2-1,-5 2 1,-2 3-1,-3 1 1,-3 1-41,-1-1 1,-2 5-1,4-3 1,-5 4 0,35 1-1,0 1-30,-2-1 0,-1 2 0,-3 4 0,0 1 1,1-2-1,-1 1 0,-2 0 0,1 0 1,-1 1-1,0 0 0,0 0 0,1 0 35,1 1 1,0 0 0,-4 1-1,0-1 1,1 0 0,0 0 0,0 1-1,-1 0 1,3 1 0,0 0 0,1 0-1,1 0 50,2 0 0,0 1 1,-2 1-1,0-1 1,0 1-1,0 0 0,0 1 1,0 0-1,1 1 1,2-1-10,1 2 1,2-1 0,0 1 0,1-1 0,-33 13 0,34-14 0,0 1 0,0 1 0,1 0 0,-33 16-55,1 0 0,9 0 1,3-2-1,1 2 0,5 0 1,1 2 66,5-1 1,2-2-1,5 3 1,4-1-1,4 1 1,2 2 9,3 2 0,-2 2 0,7-1 0,2 1 1,4 1-80,2 3 1,6-6 0,-2 4 0,4 0 0,2-1 0,4 0-10,4-1 1,4-1 0,3 1 0,3 1 0,0 1 0,1 2 96,1-2 0,1-1 0,4-1 0,0 1 1,2 1 88,3 2 1,-2 0 0,6-5 0,2 1 0,1-1 0,1 1-75,1-1 0,7 0 1,4 1-1,6-1 1,3-1-1,-28-19 1,2-1-107,2 0 0,1-1 0,-3-3 0,2 0 0,4 0 0,2 0 0,0-3 0,1-1 0,2 0 0,0-1 0,2 0 0,0-1 4,0-1 1,-1 0-1,0 1 1,-1 0 0,0 0-1,1 0 1,-2-1-1,1-1 1,0 1 0,1 0 84,-2-2 0,1 0 0,-3-1 0,-1 1 0,1 0 0,-1 0 0,0-1 0,0-1 1,0 0-1,0 0 0,2-1 0,-1-1-8,1 0 1,0-1 0,2 1 0,0-2 0,2 1 0,2-2 0,2-2 0,0-1 0,4-3 0,0-2-1,3-1 1,1-1-118,2-1 0,-1-1 0,2-1 0,-1-2 0,-1 1 1,-1-1-1,1-1 0,0-1 0,0 0 0,1 0-11,1-1 0,-1-1 1,0-2-1,-1-2 1,-2 1-1,0-2 1,-2 0-1,-1 0 1,-1-1-1,-1 0 1,-3 1-1,-1 0 54,-1 1 1,-1-1 0,-4 1 0,-1-1 0,-2 0 0,-1-1 0,-3 1 0,0 0 0,-2 0-1,-1-1 1,-1 1 0,-1 0 82,-3-1 1,1 1 0,-1 0 0,-1-1 0,17-25 0,-1-2 0,-4-2 0,-4 1-33,-4 3 1,-9 0 0,-5 4 0,-4-5 0,-4-3-140,-4-1 0,-4 0 1,-1 5-1,-1-1 0,-4 0 1,-4 2-95,-2 3 1,-2-3-1,-2 4 1,-3-1-1,-5 0 1,-6-1-143,-6 3 1,-11 2-1,-6 7 1,-10 5-1,28 17 1,0 1 343,-3 0 0,-1 3 0,-1 4 0,0 2 0,1 1 0,0 2 0,-35 8 0,3 12 0,0 5 0</inkml:trace>
  <inkml:trace contextRef="#ctx0" brushRef="#br0" timeOffset="3">12226 13353 6651,'-9'-7'659,"2"1"1,1 0 0,2-1 2374,-2 0-2838,5 1 0,-5 7 0,7 2 1,2 3 99,2 1 1,5-2 0,-1 2-38,2-1 0,-2 3 1,0-3-1,1-1 1,2 1-80,1-3 0,-4 3 0,-1-1 0,3-3 0,2 0 0,3-2-95,1 0 0,2 0 0,-2 0 0,2 0 0,1 0 0,3 0 49,2 0 1,0 0 0,-1 0 0,-3 0 0,3 0 0,1 0 11,1 0 0,0 0 0,1 0 0,0 0 0,4 0 0,4 0-19,3 0 1,3 0 0,2 0 0,2 0 0,0-2-104,1-2 0,3 3 0,0-4 0,0 4 0,1 1 0,-3-2-36,-2-2 1,-1 2 0,-6-2 0,-1 3 0,-4 1 0,-1 0-45,-2 0 0,-3 1 0,1 2 0,1 1 1,2-1-1,-2-1-9,-1-2 0,3 0 1,1 0-1,2 0 0,2 0 1,1 0 70,-2 0 0,3-5 0,-4 1 1,1 1-1,0 0 0,0 0 40,-2-1 1,0-1-1,-8 5 1,-2 0-1,-1 0 1,0 0-47,-2 0 1,1 0-1,-5 0 1,1 0-1,1 0-78,1 0 1,-3 5-1,4-1 1,1-1-1,-2-1 1,0-2-29,-3 0 0,3 4 1,0 0-1,0-1 1,0-1 112,-3-2 0,3 0 1,-1 0-1,-2 0 0,-2 0 1,0 0-17,-1 0 1,0 0 0,0 0 0,0 0 0,0 0-64,1 0 1,-1 0-1,0 1 1,0 2-1,0 2 1,0-3-23,1 0 0,-1-2 1,1 0-1,2 0 0,2 0 1,-2 0 106,-1 0 0,-2 0 1,0 0-1,0 1 0,0 2-30,0 2 1,-4 1 0,0-4 0,1 3-1,0-1-104,-1 2 1,3-4 0,-3 2 0,2-3 0,3-1-84,-1 0 1,0 0-1,0 0 1,0 0 136,0 0 0,1 0 275,-1 0 1,-5 0-222,1 0 0,-1 2 0,2 1 0,-1 1 1,1-1-1,2-1-127,1-2 1,-2 1 0,0 2 0,-3 1 0,3-1-707,0-1 761,2-2 0,-5-2-1,-4-2-900,-2 2 339,3-3 364,-3 5-60,4 0 0,-6 1-654,0 3 1,0 4 996,0 5 0,-6 0 0,-1 0 0</inkml:trace>
  <inkml:trace contextRef="#ctx0" brushRef="#br0" timeOffset="4">12108 13880 7569,'0'-13'0,"0"4"215,0 0 1,0 5-1,-2-5 1,-2 0 0,-5 0-1,-3 2 1,-1 1 0,0 3-34,0 2 0,4 5 1,0 2-1,-1 1 0,-2 5 1,1 3-1,1 4 0,1 1-207,-1 3 0,4 2 0,0 2 0,1-3 0,1 0 0,1-2-194,2 1 1,2-4-1,2-1 1,3-5-1,1-3 1,3-3 186,2-1 0,1-1 1,0-7-1,1-2 0,-1-6 1,0-7 158,0-4 0,0-4 0,-1 0 0,-2 1 1,-2 3-1,-1-1-154,0 1 0,-2-4 0,2 5 0,-1-1 0,-3 2 0,0 2-598,1-1 1,-3 5-1,2 4-939,-6-1 1564,-4 4 0,-6 0 0,0 6 0</inkml:trace>
  <inkml:trace contextRef="#ctx0" brushRef="#br0" timeOffset="5">12226 13906 7569,'8'-1'231,"-3"-4"1,0-4 762,-1-2 1,1 2-783,-5 0 1,0 8-1,0 1 1,0 7 0,0 5-1,0 1-78,0 0 0,0 0 0,0 0 0,1 0 0,2 1-133,1-1 1,7-4 0,-3-2-1,3 0 1,0-1 0,1 0-14,3-3 0,1-2 0,-3-1 1,0-1 18,0-4 1,-6 2-1,-1-4 1,-1 0-1,-1 0 1,-1-4 47,-2 0 1,4-3 0,-1 1-1,1 0 1,-1-1-276,0-4 0,2 3 1,-3-4-1,3 0 1,1-1-1,2-2-711,-2 0 1,5 4-1,-5-3 931,1-3 0,-2-1 0,-6-1 0</inkml:trace>
  <inkml:trace contextRef="#ctx0" brushRef="#br0" timeOffset="6">12713 14011 7569,'-9'8'249,"1"-4"1,-3-3 0,1-2 0,1-3 0,4-4 417,-1 1 0,3-5 0,-5 3 1,3-2-606,2-2 0,3-1 0,4 0 0,5-2 1,4-3-1,5-2-159,3-2 1,4 2-1,2-1 1,-1 1-1,2 0 1,1 4-94,2 2 1,1 6 0,-3 2 0,3 1 0,0 3 189,1 2 0,3 1 0,-2 0 0</inkml:trace>
  <inkml:trace contextRef="#ctx0" brushRef="#br0" timeOffset="7">13476 13814 7094,'-1'-7'161,"-2"4"1,-1 6 0,-1 5 0,1 4 0,-2 1 0,0 0 0,0 2-1,2 1 1,0 2 0,-1-2 1312,2-2-1414,2-1 0,1 1 0,0-1 0,1-2 0,2 0 1,3-4-83,1-1 0,-2-2 1,4-4-1,1-1 0,0-4 3,-1-3 0,2-10 0,-2-4 0,1-1 0,1-1 0,-2 2 42,1-1 0,1 0 0,1 1 0,-2 3 0,-1 3 0,0 1 605,-2 3-505,5 2 1,-11 4 0,4 6 0,-4 8 0,-2 3-110,-4 2 1,4 1-1,-3 0 1,1 2-1,0 2 1,-2-2-265,2-1 1,2-7-1,2 1 1,4 0 59,4-2 1,2-1 0,2-6 0,1-1 0,-1-4 166,0-4 0,4-7 0,1-1 0,0 1 0,-1 0 0,1-1 164,-2 0 1,3 1-1,-2 6 1,-1 1 0,-1-1 106,-2-2 0,0 0 0,0 3-294,1 5 1,-3 4-1,-2 6-136,-5 7 0,-2 0 0,-4 6 0,0 0 1,-4 2-32,-2-1 0,4 4 1,-3-5-1,1 0 1,3 0-1,1-3-136,2-2 0,0-5 1,2 0-1,2 0 0,5-2 145,3-3 0,5-2 1,1-4-1,-2-2 1,-1-5 289,-2-3 1,1-1 0,2 2 0,2 0-1,-2 3 1,-1-3 340,-2 0 1,-4-1-1,-1 2 1,1 1 374,-2-1 1,-1 5-641,-6 5 1,0 6 0,0 9 0,-1 1 0,-2 1 0,-1 0-190,1-3 0,1-1 0,2 0 0,0 1 0,0-1-183,0 0 1,6-6 231,3-2 1,-2-10 0,0-4-1,-1-2 1,-1-2 0,-1-1 43,0 1 0,5-4 0,-3-2 0,0 0 0,1-2 0,-1 2-101,0 0 0,0 2 0,-3 4-322,1-1 1,0 9 0,-4 5 0,0 7-2026,0 5 2382,0 1 0,0 0 0,0 0 0</inkml:trace>
  <inkml:trace contextRef="#ctx0" brushRef="#br0" timeOffset="8">14371 13840 7569,'12'-13'201,"-2"1"1,-2 2-1,-3 1 371,-2-1 0,-1 3 1,-4-1-395,-2 3 0,-3 2 0,-6 7 0,-2 5 0,-1 4 0,-2 5-77,2 3 0,2-1 0,0-1 1,3-2-1,2 1 0,5-2-195,2-2 0,2-5 0,2-2 0,2-1 116,5-3 0,7-7 0,1-5 0,-1-4 0,1-5 0,-1-4 290,1-2 0,1-3 0,-5 1 1,0 0-1,0-1 0,0 1-178,1 0 1,-1 5 0,-2 2-1,0 2 1,-4-1-894,-1 2 0,-2 4-2319,-4 8 3078,0 11 0,-6 8 0,-1 4 0</inkml:trace>
  <inkml:trace contextRef="#ctx0" brushRef="#br0" timeOffset="9">14569 13853 7569,'9'0'171,"-1"0"0,3 0 0,0 0 50,2 0 1,-1-5 0,-2-3-1,-2-1 1,-1 1 0,-1-3-130,0 0 1,-2-2 0,-4-1 0,-1 1 0,-2 0 0,-3 1-50,-1 4 0,-2-3 0,-4 7 0,-1 1 0,1 2 0,0 1-126,0 0 0,4 1 1,0 2-1,-1 3 1,0 1-1,1 3 41,5 2 1,-2 3 0,2 1 0,-1 3 0,1 0 0,-1 1 162,2 1 0,2-4 0,1 4 0,1-2 0,4-2 0,4 1-531,2-1 1,4-1-1,1-5 1,3-4-1,0-1 1,2-3 409,-1-2 0,2-1 0,4 0 0</inkml:trace>
  <inkml:trace contextRef="#ctx0" brushRef="#br0" timeOffset="10">14898 13617 7569,'-2'-8'586,"-2"4"1,3 4-428,-4 4 0,-1-1 1,2 6-1,0 1 0,-1 3 1,1 3 7,1 2 0,0 5 0,0-2 0,-1 1 0,1-2 1,0 1-338,-2-1 1,4-2 0,-4 2-1,4-1 170,1-3 0,0 5 0,0-1 0</inkml:trace>
  <inkml:trace contextRef="#ctx0" brushRef="#br0" timeOffset="11">15135 13551 7117,'0'-9'214,"-2"2"0,-1 2 1,-3 7-1,1 5 0,-1 5 1,1 1-1,1 0 1,0 0-205,1 0 0,1 5 0,2-1 0,0 0 1,0-3-1,0-1 0,0 0-10,0 1 0,0-1 0,0 0 0</inkml:trace>
  <inkml:trace contextRef="#ctx0" brushRef="#br0" timeOffset="12">15306 13695 7569,'0'-8'401,"0"-1"0,-2-1 809,-2-2 1,1 0-1089,-6 4 1,6 8-1,-3 8 1,2 5-1,-2 4 1,0 2-205,1 1 1,-4 2-1,4 3 1,2-2-1,1-1 1,-1 1 4,-2 2 0,1-3 0,4-1 1,0-2-1,0-3 0,-2-2 346,-2 0 1,1-6-1,-6 0 1,-1-2-1,-2-4-310,-1 0 0,-4-2 0,-2-2 0,0 0 0,-2-4 0,2-2 41,0-2 0,-4-2 0,2-1 0</inkml:trace>
  <inkml:trace contextRef="#ctx0" brushRef="#br0" timeOffset="13">15990 13893 7569,'0'13'7,"0"0"0,0 2 1,0 1-1,0 3 1,0 0-1,0 1 1,0 1-1,0 1 1,0 0-1,-1-2 0,-4-1 1,-3-3-1,-4-1 356,-1-2 0,0-1 1,-1-2-1,1-3 1,0-1-1,0-3 1,1-3-305,3-4 0,-1-4 1,4-5-1,0 0 1,1-2-1,2-1 1,1-3 126,2-1 0,0 2 0,2-4 0,1-1 0,2-2 0,3-1-69,2-1 0,2 0 0,1-3 0,0-2 0,0 0-81,0 0 1,5 1-1,1 6 1,0 3 0,0 3-1,-2 3-46,2 3 1,-4-1 0,3 8 0,-4 0-1,-1 2-140,1 5 1,-7 6 0,-1 9-1,-2 3 1,1 2 0,-3 2-147,0 2 1,-2 0 0,-2-2-1,0-2 1,-4-1 0,0-1-337,0 0 0,-4-3 0,2-5 0,0-4 632,-1-1 0,-6 4 0,-5-3 0</inkml:trace>
  <inkml:trace contextRef="#ctx0" brushRef="#br0" timeOffset="14">16359 13788 7741,'-9'0'525,"0"0"1,-1 0-1,-2 0-233,-1 0 1,6-2-1,2-2 1,5-5-1,3-3 1,3-1-341,1 0 0,2 1 1,4 2-1,0 1 1,1 0-1,-1 1-321,0-1 0,0 6 0,0-1 0,0 2 0,1 2 0,0 0-245,4 0 1,-4 0 0,4 0 0,-3 2 613,-2 2 0,0 3 0,0 6 0</inkml:trace>
  <inkml:trace contextRef="#ctx0" brushRef="#br0" timeOffset="15">16582 13735 7569,'6'12'-32,"2"-2"1,0-3 0,1-1 172,1-3 0,2-2 0,1-1 0,0 0 0,1 0 0,-1 0-76,0 0 1,0-1-1,0-3 1,-1-5-1,-2-3 1,-3-1-63,-1 0 0,-1 0 1,-5-1-1,0 1 1,0 0-43,0 0 1,-6 1-1,-3 4 1,-4 3 0,-3 4-1,-2 1-31,2 0 0,-3 6 0,2 2 0,0 4 0,3 3 51,1 2 1,0 2 0,-1 5-1,3-4 1,2-1 0,6-1-70,6 1 0,1-5 0,9 4 0,6-5 0,5-3 0,2-3-139,1-1 0,0-1 0,3-5 0,0 0 0,1-2 168,1-2 0,-4-5 1,1-7-1,-4-3 0,-5 0 1,-1-2 265,-2 1 0,-4 2 0,-3-2 0,-3 1 0,-1 3 466,-3 1 1,-3 4-1,-4 2-665,-5 4 0,2 10 0,-2 5 1,-1 6-1,-4 6 0,-2 3-141,-1 1 0,1-1 0,5-2 0,4-2 1,1-2-1,3-3 226,2-1 0,7-4 0,3-2 0,2-6 0,2-7 169,1-9 1,-1-4-1,0-9 1,0-5-1,0-1 1,0 0 78,1 0 0,-3-2 0,-1-4 0,-1 2 0,1 2-305,2 2 1,0-3-1,-2 3 1,-1 0 0,1 1-1,2 5-841,1 2 1,-4 8-1,-2-1 805,-1 2 0,4 2 0,-3 0 0</inkml:trace>
  <inkml:trace contextRef="#ctx0" brushRef="#br0" timeOffset="16">17267 13577 7569,'-2'9'159,"-2"0"0,-3 1 0,-2 2 226,0 1 1,6 0 0,-3 0 0,2 2 0,-1 1-1,3 3-318,0 1 1,2-2-1,0 2 1,0 1-1,0-2 1,0 1-557,0 1 1,0-5-1,0 1 1,0-2 0,0-2 488,0 0 0,0 0 0,0 0 0</inkml:trace>
  <inkml:trace contextRef="#ctx0" brushRef="#br0" timeOffset="17">17596 13656 7569,'-2'-7'251,"-2"2"1,-5 4 0,-3 1-12,-1 0 1,0 4-1,0 4 1,0 2-1,-2 6 1,-1 1-152,-1 2 0,0 5 1,7-2-1,1 3 1,1 1-1,0-1-185,4-3 0,3 1 0,2-5 0,3-2 1,5-2-1,3-1-368,1 1 0,6-6 0,1 0 0,2-2 464,0-4 0,0-6 0,5-3 0</inkml:trace>
  <inkml:trace contextRef="#ctx0" brushRef="#br0" timeOffset="18">18004 13498 7391,'-6'-7'318,"3"1"0,-6 6 0,0 1 1,1 4-1,-1 5 0,-1 6 1,-2 6-1,-1 3 51,0 1 0,-1 6 1,1 3-1,2 3 1,0 2-1,4-2-886,1-3 1,-3 3-1,4-4 1,-1 1 516,0 0 0,-4 0 0,2 4 0</inkml:trace>
  <inkml:trace contextRef="#ctx0" brushRef="#br0" timeOffset="19">17701 13735 7569,'9'-7'-36,"0"1"0,1 1 1,2 1-1,2 1 191,4 2 1,2-4 0,8 1 0,1 1 0,3 1 0,1 2 0,-1 0 27,-3 0 1,-6 0 0,-2 0 0,-2 0 0,-3 0 713,-1 0 0,-2 0-700,0 0 1,-4 2-1,-2 2 1,-3 5 0,-4 4-219,-3 5 1,-11-2 0,1 6 0,-2 1-1,0 2 1,2 1-735,0 1 1,4-1 0,1-1 754,-3-3 0,0 3 0,-3-5 0</inkml:trace>
  <inkml:trace contextRef="#ctx0" brushRef="#br0" timeOffset="20">18333 13853 7569,'13'0'428,"-4"-4"0,-3 0-168,-5 1 0,0 3 0,-9 3 0,-3 2 0,1 3 1,0 2-363,1 2 1,5-1 0,-3 0-1,1-3 1,3 3-44,1 0 0,2 2 1,2 1-1,1-1 306,1 0 1,5-4 0,-3-2 0,1-1 0,3-2 0,2 1-169,1-1 1,0 0 0,0-4 0,1-1 0,-3-3-169,-2-5 0,-2 1 1,-4 0-1,2-3 1,-2 0-1,-2-2 325,-1-1 1,0 1-1,0 0 1,0 0-345,0 0 1,4 4-1,2 2 1,0-1-2022,0 1 2103,-2 4 0,-5-3 148,-3 6 0,2 2 1,-2 2-37,2 5 0,2 3 0,0 1 0</inkml:trace>
  <inkml:trace contextRef="#ctx0" brushRef="#br0" timeOffset="21">18609 13906 7569,'6'-13'1120,"3"1"-236,2 3 1,3-1-1052,-1 6-105,-6-1 0,-1 7 394,-6 2 1,6-2 0,3 2 0,4-2 0,3-2-44,1 0 0,1 0 0,-5-2 0,0-1 0,0-1 0,1 1-111,-1 1 1,-6 4 0,-1 2-1,-2 5 1,1 3 0,-2 2 68,-2 4 0,-1-4 0,0 5 1,1-1-1,2 0 0,3-2-349,2-2 1,-4-1 311,5 1 0,-1-1 0,6 0 0</inkml:trace>
  <inkml:trace contextRef="#ctx0" brushRef="#br0" timeOffset="22">16517 12011 7569,'7'-19'163,"3"3"1,-4-4-1,1-1 1,5 1-1,3-3 1,4-2-1,1-2 1,3 1 0,2 0-1,2 0 1,-1-1-1,2 1 1,1 0-1,3-1 52,2 1 0,-5 0 1,2-1-1,-3 1 0,-4 1 1,0 3-1,-4 5-870,-1 2 0,-1 2 0,-6 0 655,-4 0 0,4-6 0,-5-2 0</inkml:trace>
  <inkml:trace contextRef="#ctx0" brushRef="#br0" timeOffset="23">16424 11788 7569,'0'-9'166,"-1"2"1,-3 2-1,-4 7 1,1 5 0,1 5-1,2 2 1,-1 3-1,2 0 1,2 1 0,1-1-1,0 1-43,0-2 1,0 0 0,0 0 0,0 1 0,1 0 0,2-3-321,2-1 1,-1-4-1,-4 0 1,2 0 223,2-2 0,3-1 0,6-6 0,1 0 0,0-2 0,4-2 220,4-5 1,3 2-1,1-2 1,2-1-1,1-2 1,3-1-85,2 0 1,-4 0 0,4 1 0,-2 2 0,-3 1-634,-1-1 470,-1-2 0,-1-1 0,0 0 0</inkml:trace>
  <inkml:trace contextRef="#ctx0" brushRef="#br0" timeOffset="24">17675 10959 8726,'0'15'66,"-2"2"1,-1 5 0,-3 4 0,1 4 0,-1 2 0,1 0 0,1 2 0,0-2 0,1 1 0,1 0 0,2-1 0,-1-3-67,-4-1 0,-2 4 0,-6 1 0</inkml:trace>
  <inkml:trace contextRef="#ctx0" brushRef="#br0" timeOffset="25">17490 11301 7569,'0'-13'113,"0"4"0,0 0 0,2-1 0,2-2 1,5 1-1,4 1 0,3 2 0,3 1 235,2 0 0,-4 4 0,5-2 0,0 4 0,0-1 1,-1-1-195,-2-1 0,3 0 0,-5 4 0,-1 1-190,-1 4 1,-3-3-1,-4 7 1,-3 1-10,-4 2 0,-1-3 0,0 0 0,2 1 0,1 2 0,1 1 0,0 0 1,-4 0-1,0 0 0,0 0 1,2 1 87,2-1 0,-1 0 0,6 0 1,1-1-1,2-2 0,1-1 1,2-6-1,1 1 1,1-4-1,-1-3 24,-1-1 1,-2-8 0,-1 0 0,-2-5 0,-1-4-1,0-1 55,-2 2 0,3-5 0,-5 3 0,-1-1 0,0-1-131,1 2 1,1 6 0,-4-1 0,3 2 0,-1 4-698,2 2 0,-3-1-1881,6 5 2587,-6 7 0,8 5 0,-3 6 0</inkml:trace>
  <inkml:trace contextRef="#ctx0" brushRef="#br0" timeOffset="26">18043 11327 7569,'6'-13'-413,"-4"4"1,2 4-362,-3 3 768,-1-1 0,-5 9 311,-4-6 1,1 0 0,0 0 538,-3 0 0,4-1 0,0-4-590,1-4 1,2 2-1,4-2 1,0-1-1,1-2-125,3-1 0,-1 5 1,6-1-1,0-1 1,0-1-1,-1 1-26,3 1 1,0 5 0,3-3 0,-1 1 0,0 3 0,0 1-152,0 2 0,0-1 0,0-2 1,1-1-1,-1 1 0,0 1-76,0 2 1,0 0-1,0 0 1,1 0 0,-1 0-1,0 0-356,0 0 0,0 0 0,0 0 0,-1 2-1461,-3 2 1941,3-2 0,-5 3 0,6-5 0</inkml:trace>
  <inkml:trace contextRef="#ctx0" brushRef="#br0" timeOffset="27">18359 11183 7569,'0'-9'2027,"0"0"-1904,0 12 1,0-1-1,0 11 1,0 0-1,0 1 1,0 3-8,0 0 1,0 2 0,0-3 0,2 2 0,0-1-1,4-1-236,2-3 1,0 2 0,6-9 0,-1 0-1,1 0 1,2-5-19,2-4 0,5-4 0,-1-8 1,2-2-1,-1-5 177,-1-3 0,-6-6 0,2 1 0,-4 0 0,-1 3 0,1 2 276,-1 3 1,-4-2 0,-2 7-391,-1 1 1,-3 8 0,-6 10-169,-2 10 0,-5 2 1,3 7-1,-2-2 1,2-2-1,1 1 97,3-1 1,1 5 0,2-4 0,0-2 0,0-2 0,0 0 120,0-1 0,2 0 0,1 0 0,3-1 0,1-2 0,3-1-412,2 1 0,-3 0 0,-1 0 437,3-1 0,0 0 0,3 4 0</inkml:trace>
  <inkml:trace contextRef="#ctx0" brushRef="#br0" timeOffset="28">19096 10867 7569,'-9'0'233,"1"0"1,-3 0-1,0 0 1,-1 1-1,2 4 1,1 4-1,0 2 187,2 2 1,-3 2 0,5 3 0,2 2 0,0 2-1,0 1 1,-1 4-321,1 2 1,2 6-1,1-3 1,-2 0-1,-1 2 1,-1 0-846,1 2 1,1-4-1,2 0 1,-1-1 744,-3 0 0,-4-1 0,-5-3 0</inkml:trace>
  <inkml:trace contextRef="#ctx0" brushRef="#br0" timeOffset="29">18741 11196 7569,'-2'-9'253,"-2"0"-78,2 6 1,-2-2 0,10 5-1,7 0 1,8 0-1,3 0 1,13-2 0,2-1-1,2-3 1,2-1 0,-1-3-99,2-2 1,-4-1 0,-7 0 0,-1 0 0,-2-1 0,-4 1 255,-4 0 0,-3 0 1,-6 0-1,0 1 1,0 2 118,0 1 0,1 0 0,-1-2-243,0 2 1,-4 4-1,-2 10 1,-1 4-138,-3 2 0,-2 8 1,-1 3-1,0 3 1,-1 1-127,-4 1 0,3 3 0,-7 3 0,0-1 0,0 0 1,2-3-343,1-1 1,2-3 0,4-3-1,0-5 77,0-2 1,1-8 0,3-5-1,7-8 409,5-7 0,0-8 0,6 2 0,0 0 0,0 0 0,-2 3 248,-1 1 1,-1 8-1,-5 1 1,0 2-1,-1 1-88,-3 4 1,1 7 0,-6 9 0,-1 5 0,0 2 0,0-1-493,1-1 1,2-2 0,-1 4 0,2-4 241,0-1 0,11-1 0,-4-5 0</inkml:trace>
  <inkml:trace contextRef="#ctx0" brushRef="#br0" timeOffset="30">18306 12853 7569,'-8'-7'263,"-1"1"1,-1 2-1,-1-2 1,4 0-1,7-1 153,7 0 0,11 2 1,5-4-1,7 1 0,6-1 1,7 0-252,5-1 0,3 3 0,2-1 0,-2 2 0,-3 2 1,-3 0-1,-2-1-391,-4 2 0,2 2 0,-10 1 0,-2 0 0,-2 0 1,-4 0-668,-1 0 1,0 0 0,4-2 892,0-2 0,1-3 0,-1-6 0</inkml:trace>
  <inkml:trace contextRef="#ctx0" brushRef="#br0" timeOffset="31">18464 12643 7569,'25'0'61,"-1"-1"0,-4-4 1,-1-2-1,-3-2 1,-1 0-1,-2 1 1,0-1 186,0 0 0,-11 8 0,-8-1 1,-7 6-1,-5 4 0,1 2 1,-2 0-179,-3-1 1,-3 1 0,-1-4 0,-1 0 0,1 1 0,-2 1-139,-3 2 0,2-3 1,-5 2-1,1 1 0,1 0 1,0 1-61,2-3 1,4 1 0,3 4 0,2 0-1,4 1 1,3-1 148,4 0 0,7 0 0,-1 0 0,2 0 1,2 0-1,0 1 89,0-1 0,6-4 0,3-2 0,3 0 0,1-1 0,0 0 152,0-3 0,2 3 1,2 0-1,4-1 1,1 1-1,1-1-47,5 0 0,0-2 0,7 5 0,0-2 0,1-4-333,4 0 1,-8 2 0,6 1 0,-3-2 0,-3-2-1,2-1-609,0 0 1,-5 0 0,2 0 726,-4 0 0,6-12 0,0-2 0</inkml:trace>
  <inkml:trace contextRef="#ctx0" brushRef="#br0" timeOffset="32">19741 12735 7569,'-7'-1'-648,"2"-4"0,4-4 648,1-2 0,0-2 0,0-1 0</inkml:trace>
  <inkml:trace contextRef="#ctx0" brushRef="#br0" timeOffset="33">19846 12630 7569,'5'-9'104,"-1"0"0,-1-1 0,0 0 0,0 0 0,1 1 0,-2 0 299,-5 2 0,0 1 1,-6 7-1,0 4 0,0 4-300,1 2 0,-1 4 0,-3 1 0,1 3 1,-1 1-1,-3 4 0,1 2-291,-1 5 1,-3-3 0,1 2 0,1-2 0,3-2-493,4 1 1,-3-3 0,5-2 0,-2-4 679,0-3 0,0-2 0,-4 0 0</inkml:trace>
  <inkml:trace contextRef="#ctx0" brushRef="#br0" timeOffset="34">19609 12643 7569,'-6'-7'-230,"4"1"544,-7 6 1,7 0 0,1 1-1,5 4 1,4 3-184,2 4 1,1 1-1,3 0 1,-3 1-1,0 0 1,-3 2-276,3 2 0,0-1 0,2-3 0,-1 0 0,-2 1 0,-2-1-1099,-2-2 1243,4-2 0,-9 3 0,5 1 0</inkml:trace>
  <inkml:trace contextRef="#ctx0" brushRef="#br0" timeOffset="35">19754 12511 7569,'7'2'287,"-2"4"1,-4 5-217,-1 6 1,-1 10-1,-2 0 1,-3 2-1,-1 2 1,-2 1-244,2 1 0,-1 1 0,5 2 1,-2-2 171,-3-2 0,5 5 0,-3-4 0</inkml:trace>
  <inkml:trace contextRef="#ctx0" brushRef="#br0" timeOffset="36">19609 12761 7569,'0'-7'3500,"0"1"-3372,0 6 1,0 2 0,2 1-1,2 2 1,5 1-150,3 0 0,7-1 1,3-5-1,4 0 0,5 0 1,2-2-2303,1-2 2323,10-4 0,-9-5 0,10 0 0</inkml:trace>
  <inkml:trace contextRef="#ctx0" brushRef="#br0" timeOffset="37">20478 12669 9618,'7'6'71,"3"1"1,-4 8-1,0 1 1,1 3-1,-1 2 1,0 2-1,-1 2 1,-1 0 0,0-2-1,1-2 1,1-2-1,1-3 1,0-2-1,-1-2-152,0-3 1,1-3 0,6-6 0,1 0-1,-3-2 1,-1-2 291,-1-5 0,0-3 1,4-2-1,-1-4 0,-2-2 1,-3-2-1,1 0 44,-1-2 1,0 0-1,4-3 1,-3 1-1,1 0-255,-2-1 1,4 1 0,-5 1 0,-1 3 0,1 3 0,-1 2-579,0-1 0,-3 5 1,4 4-1,0 0-1501,2 2 2079,4-5 0,7 5 0,2-6 0</inkml:trace>
  <inkml:trace contextRef="#ctx0" brushRef="#br0" timeOffset="38">21123 12511 7225,'-13'0'513,"-2"2"1,-1 1 0,-2 3-1,1 1-187,-2 3 1,3 2 0,-5 1 0,2 2 0,3 1 0,0 3-296,-1 1 1,6-2 0,-2 2 0,3 1 0,3-2 0,2 0-173,4-3 0,1-2 0,0 0 0,1-3 0,4-2 1,3-3-10,4 0 1,1-5-1,0 4 1,1-5-1,-1-3 1,0-3 127,0-2 0,0 0 0,0-5 0,1-1 0,-1 1 0,-2 0 156,-2 0 0,1 0 0,-4 1 1,2 3 0,-6 5-73,3 8 0,-4 1 1,-1 6-1,0 4 1,0 0-251,0-1 1,2-1-1,1 1 1,3-1 0,-1 0-1,3 0-1263,-1 0 1451,2-6 0,4 5 0,0-5 0</inkml:trace>
  <inkml:trace contextRef="#ctx0" brushRef="#br0" timeOffset="39">21478 12288 7569,'-13'-8'514,"4"3"0,2 3 1,0-1-1,-1 0 1,-1 5-1,1 5 1,0 6-185,3 5 0,0-2 0,5 6 0,0 1 1,0 1-1,0 0 0,0 1-567,0 3 0,0 1 0,0-2 0,0-1 0,0 0-242,0 1 0,0-1 0,0 0 0,0-1 1,2-2-1,1-2-539,1-2 1,5-2 1017,-5-3 0,6 5 0,-2 1 0</inkml:trace>
  <inkml:trace contextRef="#ctx0" brushRef="#br0" timeOffset="40">21583 12656 7693,'-8'9'40,"0"0"1,1-1-1,1 1 1,-1 0 0,1 1 11,0 2 0,0 0 1,3-2-1,-1-1 1,1 1-1,3 2 148,4 1 1,-1-6-1,6-1 1,1-2-1,2 1 181,1-2 1,0-2-1,1-1 1,-1-1-160,0-4 0,-4-2 0,-1-6 0,1 0 0,0-2-185,0-3 1,0 2-1,2-4 1,-1-1 0,-1 2-1,0 0-105,-2 3 0,5 2 0,-5 1 0,1-1 0,-2 3 202,-1 2 1,-3 5-98,2 8 0,-2 3 0,-4 6 1,-1 1-1,-1 0 0,1 2-159,2 2 1,1 1 0,0-3-1,0 1 1,0 1 0,0-1-58,0 1 0,0 1 0,0-3 1,0 2-1,1-2 0,2-2-20,1-1 1,2-4 0,-3 0 0,3 0-1,1-2 17,3-3 0,2-2 0,1-2 1,0 0-1,1 0-351,-1 0 1,0-6 532,0-3 0,6-8 0,2-4 0</inkml:trace>
  <inkml:trace contextRef="#ctx0" brushRef="#br0" timeOffset="41">21952 12827 7569,'-9'0'286,"2"-1"0,2-4 1,7-2-1,5 0 0,5 1 1,1 0-238,0-3 0,5 2 1,1-2-1,0-1 0,1-2 1,1-1-155,2 0 1,-2 0 0,1-2 0,1-1 0,2-3 0,0 0 216,-3 0 1,-3 2 0,-6 3 0,-2 1 0,-2 0 95,-4 0 1,-10 4 0,-5 2 0,-5 1-1,-4 5 1,-1 3-250,-3 7 1,-2-1-1,-2 0 1,2 3 0,2 0-1,3 2 10,1 1 0,3 0 0,5 2 1,4 2-1,1-1 0,3 1 199,2-1 1,2 5-1,4-4 1,3-2 0,4-1-1,3-2-29,2 0 0,-2 0 0,2 0 0,-2-1 0,0-2 0,1-3-2184,1-1 2045,1-1 0,1 0 0,1 3 0</inkml:trace>
  <inkml:trace contextRef="#ctx0" brushRef="#br0" timeOffset="42">23242 12551 7569,'0'-13'201,"-2"4"1,-2 0 0,-5 0 0,-3 2 0,-1 3-1,-1 2 1,-3 2 0,0 0 0,1 0 0,1 0 0,1 2-1,-2 2 1,-2 5 0,3 3 51,5 1 1,-2 1 0,5 2 0,-2 3-1,2 2 1,1 2-495,3 2 1,2 0-1,2-2 1,2-2 0,4-1-1,4-1 1,5-1-116,3-6 1,1-4 0,4-5-1,-2 2 1,1-4 0,0-4 463,-1-6 0,2-7 0,-7-3 0,1-1 1,-1-4 265,1 0 0,-1 2 0,-3 0 0,-3-2 0,0 1 0,-4 0-176,-1 1 0,-2 6 0,-5-2 1,-4 3-1,-4 4 0,-4 2-669,-4 5 0,2 2 0,-4 2 0,2 0 0,-2 2 0,0 2-2258,0 5 2729,1 2 0,5 3 0,0-1 0</inkml:trace>
  <inkml:trace contextRef="#ctx0" brushRef="#br0" timeOffset="43">23781 12288 7569,'6'-34'6,"-4"3"0,2 8 0,-3 1 0,-1-1 0,0-1 0,0 2 329,0 5 1,-1 2 0,-2 2 0,-3 1 0,-1 4 0,-3 3-168,-2 4 0,-1 7 0,-2 5 0,-2 11 0,-5 13 0,-3 11-93,-2 5 0,-3 7 0,-1 5 1,2 4-1,15-32 0,1 1-356,-8 32 1,2 0 0,5-4 280,1-3 0,0 4 0,0-6 0</inkml:trace>
  <inkml:trace contextRef="#ctx0" brushRef="#br0" timeOffset="44">23307 12577 7569,'14'0'188,"-1"0"1,1 0 0,4-1 0,4-2 0,3-2 0,1 4-39,0 4 1,5 0-1,1 4 1,0 0-1,1-1 1,-4 2-1,0-1-150,2 3 0,-3-4 0,4 0 0</inkml:trace>
  <inkml:trace contextRef="#ctx0" brushRef="#br0" timeOffset="45">22676 13209 7569,'-5'-18'98,"0"1"0,-1 1 0,-2 1 1,1 2-1,-3 1 0,-2 2 1,-1 3-1,0 1 0,0 3 1,-1 1-1,0 4 34,-4 2 1,4 5-1,-5 8 1,1 7 0,-1 7-1,-1 7 1,-4 7-118,-1 6 0,3 3 0,2 9 0,2-5 1,7-2-1,5-5-395,4 0 0,2-4 1,2-2 379,2-4 0,4 2 0,5-10 0</inkml:trace>
  <inkml:trace contextRef="#ctx0" brushRef="#br0" timeOffset="46">22176 13446 7569,'-6'13'94,"3"-5"0,-4 1 0,1 1 0,3 2 1,3 1-1,4 0 0,6-1 0,6-2 240,6-1 0,9-6 1,6 3-1,5-2 1,5 1-1,1-2-145,0-2 0,-5-1 0,1 0 0,-5 0 0,-4 0 0,-4 0-29,-3 0 0,-3 0 0,-3 0 0,-5 0-375,-2 0 0,-4-1 0,-2-5 0,-6-6 63,-6-4 1,0-3 0,-6 3 0,1-3-1,-1 0 1,0 0 108,-1 3 0,-2 1 0,-1 4 0,0 2 152,0 4 0,5 5 0,4 5 0,1 4 0,0 2-132,-1 2 0,-1 6 1,5 3-1,2 2 0,1-1 1,3-1 14,1 1 0,0-2 0,5-1 1,0-1-1,4-3-113,3-1 1,-2-2 0,5-1 0,2-2 0,1-3 0,2-1-954,4-3 0,-2-1 1074,6-2 0,0-12 0,5-3 0</inkml:trace>
  <inkml:trace contextRef="#ctx0" brushRef="#br0" timeOffset="47">23307 13406 7569,'-8'7'65,"-1"5"1,-3 6 0,-2 2 0,-4 3 0,0 2 122,-1 2 1,0-1 0,-4 0 0,3-1 0,1-2 0,3-1-369,1 2 0,2-1 1,0-1-1,1-3 1,2-1 179,1-1 0,0 1 0,-4-5 0</inkml:trace>
  <inkml:trace contextRef="#ctx0" brushRef="#br0" timeOffset="48">22978 13432 7569,'0'-8'414,"0"2"1,2 4-1,1 8-114,1 4 1,6 5 0,1 3-1,3 2 1,4 0 0,-1-1-222,2 0 1,-4-2 0,3 3-1,-4-1 1,-1-3 0,1-1-273,-1-2 1,-5 0-1,1 0 1,0 0 192,-2 0 0,5-5 0,-5-2 0</inkml:trace>
  <inkml:trace contextRef="#ctx0" brushRef="#br0" timeOffset="49">23281 13511 7569,'0'-13'182,"0"0"1,-1 0 0,-4 0 0,-3 1 0,-4 3 0,-1 3 0,-1 2 93,1 0 0,0-1 1,0 5-1,0 2 1,0 1-260,0 1 1,-1 8 0,1-1 0,-1 7-1,-2 2 1,-2 4-84,2 1 1,-2 1-1,4-1 1,3-2-1,3-2 1,2-1-157,0 1 0,3-5 1,6 1-1,3-4 1,1-2-57,3-3 0,2-5 0,0 0 561,-3-6 0,-4 0 0,-3-5 0,2-3-30,5 0 0,3-3 0,-1 1 0,0 2 0,-3 0-142,3 3 0,0-1 0,4-4 0,1 0 0,2-1 1,-2 3-22,-2 2 1,-2-3 0,-2 5 0,-2-2-133,-3 0 0,-2 6 28,-7-1 0,1 4 1,-6 4-1,0 5 1,1 3-1,0 1-7,3 0 1,-4 6 0,4 2 0,2 1 0,2 0 0,2-1-76,4 0 1,2-1-1,6-4 1,2 2-1,1-3 1,3-4-369,2-2 0,0-2 0,4 4 0,-3-4 0,-3-1 464,0-3 0,-4 4 0,4 0 0</inkml:trace>
  <inkml:trace contextRef="#ctx0" brushRef="#br0" timeOffset="50">23610 13261 7962,'-9'2'246,"2"2"1,0 6 0,1 6 0,-1 6-1,-1 5 1,0 2 0,-1 5-88,0 4 1,5-2-1,-4 7 1,2-5-1,2-5 1,0 1 0,-1-2-2621,2 0 2461,2 5 0,-5-10 0,-1 6 0</inkml:trace>
  <inkml:trace contextRef="#ctx0" brushRef="#br0" timeOffset="51">23321 13551 7569,'0'-19'189,"5"4"1,4-2 0,4 2-1,5 3 1,2 2 0,2 1 217,0-1 0,0 4 0,5 0 0,-3 2 0,0 0 1,-4 1-309,-1 1 0,-1 2 0,-5 0 1,0 0 10,0 0 1,-5 2 0,-4 2 0,-3 5-9,-1 3 1,0 1-1,0 0 1,0 0 0,2 2-1,1 1 23,1 1 1,1 2 0,-4-3-1,3 2 1,4-1-203,-1 2 1,5-4 0,-5 3-1,2-4 1,0-2 0,-1-2-339,0-1 1,3-5 0,-2 4 0,3-3 405,1-2 0,-4-3 0,-2-4 0,0-6 0,-1-5 0,2-4 266,-1-1 1,2-1-1,4-2 1,0 2-1,0 1 1,0 1-106,1 0 1,-3-3-1,-1 6 1,-2 3-1,-2 2-871,-3 1 1,-2 6 0,-1 4-2445,0 7 3163,-6-1 0,-1 6 0,-6-5 0</inkml:trace>
  <inkml:trace contextRef="#ctx0" brushRef="#br0" timeOffset="52">23979 13669 7569,'13'-1'281,"-1"-4"1,-2-3 0,-3-4 215,-1-1 0,-2 0 1,-2-1-1,1 1 1,1 0-310,-1 0 1,3 0 0,-2 0-1,1 1 1,-1 2-361,0 1 0,7 2 0,-3-2 1,4 4-163,1 4 1,0 1 0,1 0 0,-1 0 0,0 0 0,0 1-57,0 4 1,0-2 0,1 6 0,-1-1 0,0 1 360,0 0 0,0-2 0,0 3 0,1-2 289,-1-2 1,0-2 0,0-4 0,0-2-1,0 0-43,0-3 0,1-5 1,-1 1-1,1-3 0,3-2 1,-1-2 28,-5-2 1,1 1 0,-6 2 0,0-1 0,0-2-114,-4 2 0,0 6 1,-4 3-1,-2 1 1,-5 3-114,-2 2 1,-3 2 0,1 3 0,0 5-1,0 3-58,0 1 1,0 2 0,-1 2 0,1 5 0,0 3 170,0 1 1,1-1-1,2-1 1,3-3 0,1 1-1,3 0-52,2 0 0,1-6 0,1 2 1,5-4-1,6-2-406,4-3 0,7 1 0,-1-5 0,4-3 325,5 0 0,8-2 0,8 0 0</inkml:trace>
  <inkml:trace contextRef="#ctx0" brushRef="#br0" timeOffset="53">25045 13682 7318,'-2'-13'66,"-2"0"1,-5 1-1,-1 2 632,1 1 0,2 6 0,4 0-484,-2 6 1,1 5-1,4 6 1,0 4-1,0 4 1,0 3-1,0 2-6,0 4 0,0-2 1,0 5-1,1 0 1,4-2-326,4 0 0,-2-1 0,0-5 0,1-1 0,-3-2 0,1-1-210,-3 1 1,-3-2 0,-3-1 0,-3-1 0,-1-1 0,-5-2-52,-4-3 0,2 3 0,-4-8 0,2-1 0,0-3 378,-2-2 0,-5-8 0,3-1 0</inkml:trace>
  <inkml:trace contextRef="#ctx0" brushRef="#br0" timeOffset="54">24939 13327 7569,'-4'9'322,"0"0"1,1 1-1,1 2 1,2 1-323,0 0 0,0 0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3.025"/>
    </inkml:context>
    <inkml:brush xml:id="br0">
      <inkml:brushProperty name="width" value="0.09071" units="cm"/>
      <inkml:brushProperty name="height" value="0.09071" units="cm"/>
      <inkml:brushProperty name="color" value="#FF0000"/>
    </inkml:brush>
  </inkml:definitions>
  <inkml:trace contextRef="#ctx0" brushRef="#br0">18249 4506 7583,'0'-13'-78,"0"3"-268,0-3 212,0 7-51,0 2-233,0 4 86,4 0 147,-3 0 185,4 0 0,-5-4 0,0-1 0</inkml:trace>
  <inkml:trace contextRef="#ctx0" brushRef="#br0" timeOffset="1">18352 4506 7569,'5'-4'799,"-1"3"-357,-4-3-400,0 4 13,0 8 18,0-1 1,-3 9-741,0-3 1,0 2 197,3-2 0,0-1 469,0-3 0,0-4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1/27/20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8" Type="http://schemas.openxmlformats.org/officeDocument/2006/relationships/hyperlink" Target="https://en.wikipedia.org/wiki/Conditional_entropy" TargetMode="External"/><Relationship Id="rId13" Type="http://schemas.openxmlformats.org/officeDocument/2006/relationships/hyperlink" Target="https://en.wikipedia.org/wiki/Entropy_rate" TargetMode="External"/><Relationship Id="rId18" Type="http://schemas.openxmlformats.org/officeDocument/2006/relationships/hyperlink" Target="https://en.wikipedia.org/wiki/Noisy-channel_coding_theorem" TargetMode="External"/><Relationship Id="rId3" Type="http://schemas.openxmlformats.org/officeDocument/2006/relationships/hyperlink" Target="https://en.wikipedia.org/wiki/Information_theory" TargetMode="External"/><Relationship Id="rId7" Type="http://schemas.openxmlformats.org/officeDocument/2006/relationships/hyperlink" Target="https://en.wikipedia.org/wiki/Differential_entropy" TargetMode="External"/><Relationship Id="rId12" Type="http://schemas.openxmlformats.org/officeDocument/2006/relationships/hyperlink" Target="https://en.wikipedia.org/wiki/Relative_entropy" TargetMode="External"/><Relationship Id="rId17" Type="http://schemas.openxmlformats.org/officeDocument/2006/relationships/hyperlink" Target="https://en.wikipedia.org/wiki/Channel_capacity" TargetMode="External"/><Relationship Id="rId2" Type="http://schemas.openxmlformats.org/officeDocument/2006/relationships/slide" Target="../slides/slide64.xml"/><Relationship Id="rId16" Type="http://schemas.openxmlformats.org/officeDocument/2006/relationships/hyperlink" Target="https://en.wikipedia.org/wiki/Shannon's_source_coding_theorem" TargetMode="External"/><Relationship Id="rId20" Type="http://schemas.openxmlformats.org/officeDocument/2006/relationships/hyperlink" Target="https://en.wikipedia.org/wiki/Template:Information_theory" TargetMode="External"/><Relationship Id="rId1" Type="http://schemas.openxmlformats.org/officeDocument/2006/relationships/notesMaster" Target="../notesMasters/notesMaster1.xml"/><Relationship Id="rId6" Type="http://schemas.openxmlformats.org/officeDocument/2006/relationships/hyperlink" Target="https://en.wikipedia.org/wiki/Entropy_(information_theory)" TargetMode="External"/><Relationship Id="rId11" Type="http://schemas.openxmlformats.org/officeDocument/2006/relationships/hyperlink" Target="https://en.wikipedia.org/wiki/Conditional_mutual_information" TargetMode="External"/><Relationship Id="rId5" Type="http://schemas.openxmlformats.org/officeDocument/2006/relationships/hyperlink" Target="https://en.wikipedia.org/wiki/Bit" TargetMode="External"/><Relationship Id="rId15" Type="http://schemas.openxmlformats.org/officeDocument/2006/relationships/hyperlink" Target="https://en.wikipedia.org/wiki/Rate%E2%80%93distortion_theory" TargetMode="External"/><Relationship Id="rId10" Type="http://schemas.openxmlformats.org/officeDocument/2006/relationships/hyperlink" Target="https://en.wikipedia.org/wiki/Mutual_information" TargetMode="External"/><Relationship Id="rId19" Type="http://schemas.openxmlformats.org/officeDocument/2006/relationships/hyperlink" Target="https://en.wikipedia.org/wiki/Shannon%E2%80%93Hartley_theorem" TargetMode="External"/><Relationship Id="rId4" Type="http://schemas.openxmlformats.org/officeDocument/2006/relationships/hyperlink" Target="https://en.wikipedia.org/wiki/Probability_distribution" TargetMode="External"/><Relationship Id="rId9" Type="http://schemas.openxmlformats.org/officeDocument/2006/relationships/hyperlink" Target="https://en.wikipedia.org/wiki/Joint_entropy" TargetMode="External"/><Relationship Id="rId14" Type="http://schemas.openxmlformats.org/officeDocument/2006/relationships/hyperlink" Target="https://en.wikipedia.org/wiki/Asymptotic_equipartition_property"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en.wikipedia.org/wiki/Kanji" TargetMode="External"/><Relationship Id="rId13" Type="http://schemas.openxmlformats.org/officeDocument/2006/relationships/hyperlink" Target="https://en.wikipedia.org/wiki/Chinese_characters" TargetMode="External"/><Relationship Id="rId3" Type="http://schemas.openxmlformats.org/officeDocument/2006/relationships/hyperlink" Target="https://en.wikipedia.org/wiki/Japan" TargetMode="External"/><Relationship Id="rId7" Type="http://schemas.openxmlformats.org/officeDocument/2006/relationships/hyperlink" Target="https://en.wikipedia.org/wiki/Katakana#cite_note-3" TargetMode="External"/><Relationship Id="rId12" Type="http://schemas.openxmlformats.org/officeDocument/2006/relationships/hyperlink" Target="https://en.wikipedia.org/wiki/Logographic"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en.wikipedia.org/wiki/Hiragana" TargetMode="External"/><Relationship Id="rId11" Type="http://schemas.openxmlformats.org/officeDocument/2006/relationships/hyperlink" Target="https://en.wikipedia.org/wiki/Kana" TargetMode="External"/><Relationship Id="rId5" Type="http://schemas.openxmlformats.org/officeDocument/2006/relationships/hyperlink" Target="https://en.wikipedia.org/wiki/Japanese_writing_system" TargetMode="External"/><Relationship Id="rId10" Type="http://schemas.openxmlformats.org/officeDocument/2006/relationships/hyperlink" Target="https://en.wikipedia.org/wiki/R%C5%8Dmaji" TargetMode="External"/><Relationship Id="rId4" Type="http://schemas.openxmlformats.org/officeDocument/2006/relationships/hyperlink" Target="https://en.wikipedia.org/wiki/Syllabary" TargetMode="External"/><Relationship Id="rId9" Type="http://schemas.openxmlformats.org/officeDocument/2006/relationships/hyperlink" Target="https://en.wikipedia.org/wiki/Latin_script"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en.wikipedia.org/wiki/Operator_(mathematics)" TargetMode="External"/><Relationship Id="rId7" Type="http://schemas.openxmlformats.org/officeDocument/2006/relationships/hyperlink" Target="https://en.wikipedia.org/wiki/Nabla_symbol" TargetMode="External"/><Relationship Id="rId2" Type="http://schemas.openxmlformats.org/officeDocument/2006/relationships/slide" Target="../slides/slide75.xml"/><Relationship Id="rId1" Type="http://schemas.openxmlformats.org/officeDocument/2006/relationships/notesMaster" Target="../notesMasters/notesMaster1.xml"/><Relationship Id="rId6" Type="http://schemas.openxmlformats.org/officeDocument/2006/relationships/hyperlink" Target="https://en.wikipedia.org/wiki/Differential_operator" TargetMode="External"/><Relationship Id="rId5" Type="http://schemas.openxmlformats.org/officeDocument/2006/relationships/hyperlink" Target="https://en.wikipedia.org/wiki/Vector_(geometry)" TargetMode="External"/><Relationship Id="rId4" Type="http://schemas.openxmlformats.org/officeDocument/2006/relationships/hyperlink" Target="https://en.wikipedia.org/wiki/Vector_calculus"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a:t>
            </a:fld>
            <a:endParaRPr lang="en-US"/>
          </a:p>
        </p:txBody>
      </p:sp>
    </p:spTree>
    <p:extLst>
      <p:ext uri="{BB962C8B-B14F-4D97-AF65-F5344CB8AC3E}">
        <p14:creationId xmlns:p14="http://schemas.microsoft.com/office/powerpoint/2010/main" val="20023293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Consider the following tiny input dictionary with counts for each word, </a:t>
            </a:r>
            <a:endParaRPr lang="en-US" dirty="0"/>
          </a:p>
          <a:p>
            <a:r>
              <a:rPr lang="en-US" sz="1200" kern="1200" dirty="0">
                <a:solidFill>
                  <a:schemeClr val="tx1"/>
                </a:solidFill>
                <a:effectLst/>
                <a:latin typeface="+mn-lt"/>
                <a:ea typeface="+mn-ea"/>
                <a:cs typeface="+mn-cs"/>
              </a:rPr>
              <a:t>which would have the starting vocabulary of 11 letters: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4158955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first count all pairs of symbols: the most frequent is the pair r because it occurs in </a:t>
            </a:r>
            <a:r>
              <a:rPr lang="en-US" sz="1200" i="1" kern="1200" dirty="0">
                <a:solidFill>
                  <a:schemeClr val="tx1"/>
                </a:solidFill>
                <a:effectLst/>
                <a:latin typeface="+mn-lt"/>
                <a:ea typeface="+mn-ea"/>
                <a:cs typeface="+mn-cs"/>
              </a:rPr>
              <a:t>newer </a:t>
            </a:r>
            <a:r>
              <a:rPr lang="en-US" sz="1200" kern="1200" dirty="0">
                <a:solidFill>
                  <a:schemeClr val="tx1"/>
                </a:solidFill>
                <a:effectLst/>
                <a:latin typeface="+mn-lt"/>
                <a:ea typeface="+mn-ea"/>
                <a:cs typeface="+mn-cs"/>
              </a:rPr>
              <a:t>(frequency of 6) and </a:t>
            </a:r>
            <a:r>
              <a:rPr lang="en-US" sz="1200" i="1" kern="1200" dirty="0">
                <a:solidFill>
                  <a:schemeClr val="tx1"/>
                </a:solidFill>
                <a:effectLst/>
                <a:latin typeface="+mn-lt"/>
                <a:ea typeface="+mn-ea"/>
                <a:cs typeface="+mn-cs"/>
              </a:rPr>
              <a:t>wider </a:t>
            </a:r>
            <a:r>
              <a:rPr lang="en-US" sz="1200" kern="1200" dirty="0">
                <a:solidFill>
                  <a:schemeClr val="tx1"/>
                </a:solidFill>
                <a:effectLst/>
                <a:latin typeface="+mn-lt"/>
                <a:ea typeface="+mn-ea"/>
                <a:cs typeface="+mn-cs"/>
              </a:rPr>
              <a:t>(frequency of 3) for a total of 9 </a:t>
            </a:r>
            <a:r>
              <a:rPr lang="en-US" sz="1200" kern="1200" dirty="0" err="1">
                <a:solidFill>
                  <a:schemeClr val="tx1"/>
                </a:solidFill>
                <a:effectLst/>
                <a:latin typeface="+mn-lt"/>
                <a:ea typeface="+mn-ea"/>
                <a:cs typeface="+mn-cs"/>
              </a:rPr>
              <a:t>oc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currences</a:t>
            </a:r>
            <a:r>
              <a:rPr lang="en-US" sz="1200" kern="1200" dirty="0">
                <a:solidFill>
                  <a:schemeClr val="tx1"/>
                </a:solidFill>
                <a:effectLst/>
                <a:latin typeface="+mn-lt"/>
                <a:ea typeface="+mn-ea"/>
                <a:cs typeface="+mn-cs"/>
              </a:rPr>
              <a:t>. We then merge these symbols, treating r as one symbol, </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3953774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WE COUNT AGAIN. Now the most frequent pair is e r , which we merge; our system has learned that there should be a token for word-final </a:t>
            </a:r>
            <a:r>
              <a:rPr lang="en-US" sz="1200" kern="1200" dirty="0" err="1">
                <a:solidFill>
                  <a:schemeClr val="tx1"/>
                </a:solidFill>
                <a:effectLst/>
                <a:latin typeface="+mn-lt"/>
                <a:ea typeface="+mn-ea"/>
                <a:cs typeface="+mn-cs"/>
              </a:rPr>
              <a:t>er</a:t>
            </a:r>
            <a:r>
              <a:rPr lang="en-US" sz="1200" kern="1200" dirty="0">
                <a:solidFill>
                  <a:schemeClr val="tx1"/>
                </a:solidFill>
                <a:effectLst/>
                <a:latin typeface="+mn-lt"/>
                <a:ea typeface="+mn-ea"/>
                <a:cs typeface="+mn-cs"/>
              </a:rPr>
              <a:t>, represented as </a:t>
            </a:r>
            <a:r>
              <a:rPr lang="en-US" sz="1200" kern="1200" dirty="0" err="1">
                <a:solidFill>
                  <a:schemeClr val="tx1"/>
                </a:solidFill>
                <a:effectLst/>
                <a:latin typeface="+mn-lt"/>
                <a:ea typeface="+mn-ea"/>
                <a:cs typeface="+mn-cs"/>
              </a:rPr>
              <a:t>er</a:t>
            </a:r>
            <a:r>
              <a:rPr lang="en-US" sz="1200" kern="1200" dirty="0">
                <a:solidFill>
                  <a:schemeClr val="tx1"/>
                </a:solidFill>
                <a:effectLst/>
                <a:latin typeface="+mn-lt"/>
                <a:ea typeface="+mn-ea"/>
                <a:cs typeface="+mn-cs"/>
              </a:rPr>
              <a:t> :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3634729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WE COUNT AGAIN. Now the most frequent pair is e r , which we merge; our system has learned that there should be a token for word-final </a:t>
            </a:r>
            <a:r>
              <a:rPr lang="en-US" sz="1200" kern="1200" dirty="0" err="1">
                <a:solidFill>
                  <a:schemeClr val="tx1"/>
                </a:solidFill>
                <a:effectLst/>
                <a:latin typeface="+mn-lt"/>
                <a:ea typeface="+mn-ea"/>
                <a:cs typeface="+mn-cs"/>
              </a:rPr>
              <a:t>er</a:t>
            </a:r>
            <a:r>
              <a:rPr lang="en-US" sz="1200" kern="1200" dirty="0">
                <a:solidFill>
                  <a:schemeClr val="tx1"/>
                </a:solidFill>
                <a:effectLst/>
                <a:latin typeface="+mn-lt"/>
                <a:ea typeface="+mn-ea"/>
                <a:cs typeface="+mn-cs"/>
              </a:rPr>
              <a:t>, represented as </a:t>
            </a:r>
            <a:r>
              <a:rPr lang="en-US" sz="1200" kern="1200" dirty="0" err="1">
                <a:solidFill>
                  <a:schemeClr val="tx1"/>
                </a:solidFill>
                <a:effectLst/>
                <a:latin typeface="+mn-lt"/>
                <a:ea typeface="+mn-ea"/>
                <a:cs typeface="+mn-cs"/>
              </a:rPr>
              <a:t>er</a:t>
            </a:r>
            <a:r>
              <a:rPr lang="en-US" sz="1200" kern="1200" dirty="0">
                <a:solidFill>
                  <a:schemeClr val="tx1"/>
                </a:solidFill>
                <a:effectLst/>
                <a:latin typeface="+mn-lt"/>
                <a:ea typeface="+mn-ea"/>
                <a:cs typeface="+mn-cs"/>
              </a:rPr>
              <a:t> :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18240788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Next e w (total count of 8) get merged to </a:t>
            </a:r>
            <a:r>
              <a:rPr lang="en-US" sz="1200" kern="1200" dirty="0" err="1">
                <a:solidFill>
                  <a:schemeClr val="tx1"/>
                </a:solidFill>
                <a:effectLst/>
                <a:latin typeface="+mn-lt"/>
                <a:ea typeface="+mn-ea"/>
                <a:cs typeface="+mn-cs"/>
              </a:rPr>
              <a:t>ew</a:t>
            </a: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19</a:t>
            </a:fld>
            <a:endParaRPr lang="en-US"/>
          </a:p>
        </p:txBody>
      </p:sp>
    </p:spTree>
    <p:extLst>
      <p:ext uri="{BB962C8B-B14F-4D97-AF65-F5344CB8AC3E}">
        <p14:creationId xmlns:p14="http://schemas.microsoft.com/office/powerpoint/2010/main" val="2478848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Of course in real algorithms BPE is run with many thousands of merges on a very large input dictionary. The result is that most words will be represented as full symbols, and only the very rare words (and unknown words) will have to be represented by their parts. The full BPE learning algorithm is given in Fig. 2.12. </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7276689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68346639-C8C4-9A48-A995-2E425D4B1E5C}" type="slidenum">
              <a:rPr lang="en-US"/>
              <a:pPr/>
              <a:t>21</a:t>
            </a:fld>
            <a:endParaRPr lang="en-US"/>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14900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Another part of text normalization is </a:t>
            </a:r>
            <a:r>
              <a:rPr lang="en-US" sz="1200" b="0" kern="1200" dirty="0">
                <a:solidFill>
                  <a:schemeClr val="tx1"/>
                </a:solidFill>
                <a:effectLst/>
                <a:latin typeface="+mn-lt"/>
                <a:ea typeface="+mn-ea"/>
                <a:cs typeface="+mn-cs"/>
              </a:rPr>
              <a:t>lemmatization</a:t>
            </a:r>
            <a:r>
              <a:rPr lang="en-US" sz="1200" kern="1200" dirty="0">
                <a:solidFill>
                  <a:schemeClr val="tx1"/>
                </a:solidFill>
                <a:effectLst/>
                <a:latin typeface="+mn-lt"/>
                <a:ea typeface="+mn-ea"/>
                <a:cs typeface="+mn-cs"/>
              </a:rPr>
              <a:t>, the task of determining that two words have the same root, despite their surface differences. For example, the words </a:t>
            </a:r>
            <a:r>
              <a:rPr lang="en-US" sz="1200" i="1" kern="1200" dirty="0">
                <a:solidFill>
                  <a:schemeClr val="tx1"/>
                </a:solidFill>
                <a:effectLst/>
                <a:latin typeface="+mn-lt"/>
                <a:ea typeface="+mn-ea"/>
                <a:cs typeface="+mn-cs"/>
              </a:rPr>
              <a:t>sang</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sung</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sings </a:t>
            </a:r>
            <a:r>
              <a:rPr lang="en-US" sz="1200" kern="1200" dirty="0">
                <a:solidFill>
                  <a:schemeClr val="tx1"/>
                </a:solidFill>
                <a:effectLst/>
                <a:latin typeface="+mn-lt"/>
                <a:ea typeface="+mn-ea"/>
                <a:cs typeface="+mn-cs"/>
              </a:rPr>
              <a:t>are forms of the verb </a:t>
            </a:r>
            <a:r>
              <a:rPr lang="en-US" sz="1200" i="1" kern="1200" dirty="0">
                <a:solidFill>
                  <a:schemeClr val="tx1"/>
                </a:solidFill>
                <a:effectLst/>
                <a:latin typeface="+mn-lt"/>
                <a:ea typeface="+mn-ea"/>
                <a:cs typeface="+mn-cs"/>
              </a:rPr>
              <a:t>sing</a:t>
            </a:r>
            <a:r>
              <a:rPr lang="en-US" sz="1200" kern="1200" dirty="0">
                <a:solidFill>
                  <a:schemeClr val="tx1"/>
                </a:solidFill>
                <a:effectLst/>
                <a:latin typeface="+mn-lt"/>
                <a:ea typeface="+mn-ea"/>
                <a:cs typeface="+mn-cs"/>
              </a:rPr>
              <a:t>. The word </a:t>
            </a:r>
            <a:r>
              <a:rPr lang="en-US" sz="1200" i="1" kern="1200" dirty="0">
                <a:solidFill>
                  <a:schemeClr val="tx1"/>
                </a:solidFill>
                <a:effectLst/>
                <a:latin typeface="+mn-lt"/>
                <a:ea typeface="+mn-ea"/>
                <a:cs typeface="+mn-cs"/>
              </a:rPr>
              <a:t>sing </a:t>
            </a:r>
            <a:r>
              <a:rPr lang="en-US" sz="1200" kern="1200" dirty="0">
                <a:solidFill>
                  <a:schemeClr val="tx1"/>
                </a:solidFill>
                <a:effectLst/>
                <a:latin typeface="+mn-lt"/>
                <a:ea typeface="+mn-ea"/>
                <a:cs typeface="+mn-cs"/>
              </a:rPr>
              <a:t>is the common </a:t>
            </a:r>
            <a:r>
              <a:rPr lang="en-US" sz="1200" i="1" kern="1200" dirty="0">
                <a:solidFill>
                  <a:schemeClr val="tx1"/>
                </a:solidFill>
                <a:effectLst/>
                <a:latin typeface="+mn-lt"/>
                <a:ea typeface="+mn-ea"/>
                <a:cs typeface="+mn-cs"/>
              </a:rPr>
              <a:t>lemma </a:t>
            </a:r>
            <a:r>
              <a:rPr lang="en-US" sz="1200" kern="1200" dirty="0">
                <a:solidFill>
                  <a:schemeClr val="tx1"/>
                </a:solidFill>
                <a:effectLst/>
                <a:latin typeface="+mn-lt"/>
                <a:ea typeface="+mn-ea"/>
                <a:cs typeface="+mn-cs"/>
              </a:rPr>
              <a:t>of these words, and a </a:t>
            </a:r>
            <a:r>
              <a:rPr lang="en-US" sz="1200" b="0" kern="1200" dirty="0" err="1">
                <a:solidFill>
                  <a:schemeClr val="tx1"/>
                </a:solidFill>
                <a:effectLst/>
                <a:latin typeface="+mn-lt"/>
                <a:ea typeface="+mn-ea"/>
                <a:cs typeface="+mn-cs"/>
              </a:rPr>
              <a:t>lemmatizer</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maps from all of these to </a:t>
            </a:r>
            <a:r>
              <a:rPr lang="en-US" sz="1200" i="1" kern="1200" dirty="0">
                <a:solidFill>
                  <a:schemeClr val="tx1"/>
                </a:solidFill>
                <a:effectLst/>
                <a:latin typeface="+mn-lt"/>
                <a:ea typeface="+mn-ea"/>
                <a:cs typeface="+mn-cs"/>
              </a:rPr>
              <a:t>sing</a:t>
            </a:r>
            <a:r>
              <a:rPr lang="en-US" sz="1200" kern="1200" dirty="0">
                <a:solidFill>
                  <a:schemeClr val="tx1"/>
                </a:solidFill>
                <a:effectLst/>
                <a:latin typeface="+mn-lt"/>
                <a:ea typeface="+mn-ea"/>
                <a:cs typeface="+mn-cs"/>
              </a:rPr>
              <a:t>. Lemmatization is essential for processing morphologically complex languages like Arabic. </a:t>
            </a:r>
            <a:r>
              <a:rPr lang="en-US" sz="1200" b="0" kern="1200" dirty="0">
                <a:solidFill>
                  <a:schemeClr val="tx1"/>
                </a:solidFill>
                <a:effectLst/>
                <a:latin typeface="+mn-lt"/>
                <a:ea typeface="+mn-ea"/>
                <a:cs typeface="+mn-cs"/>
              </a:rPr>
              <a:t>Stemming </a:t>
            </a:r>
            <a:r>
              <a:rPr lang="en-US" sz="1200" kern="1200" dirty="0">
                <a:solidFill>
                  <a:schemeClr val="tx1"/>
                </a:solidFill>
                <a:effectLst/>
                <a:latin typeface="+mn-lt"/>
                <a:ea typeface="+mn-ea"/>
                <a:cs typeface="+mn-cs"/>
              </a:rPr>
              <a:t>refers to a simpler version of lemmatization in which we mainly just strip suffixes from the end of the word.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 about inflected forms like </a:t>
            </a:r>
            <a:r>
              <a:rPr lang="en-US" sz="1200" i="1" kern="1200" dirty="0">
                <a:solidFill>
                  <a:schemeClr val="tx1"/>
                </a:solidFill>
                <a:effectLst/>
                <a:latin typeface="+mn-lt"/>
                <a:ea typeface="+mn-ea"/>
                <a:cs typeface="+mn-cs"/>
              </a:rPr>
              <a:t>cats </a:t>
            </a:r>
            <a:r>
              <a:rPr lang="en-US" sz="1200" kern="1200" dirty="0">
                <a:solidFill>
                  <a:schemeClr val="tx1"/>
                </a:solidFill>
                <a:effectLst/>
                <a:latin typeface="+mn-lt"/>
                <a:ea typeface="+mn-ea"/>
                <a:cs typeface="+mn-cs"/>
              </a:rPr>
              <a:t>versus </a:t>
            </a:r>
            <a:r>
              <a:rPr lang="en-US" sz="1200" i="1" kern="1200" dirty="0">
                <a:solidFill>
                  <a:schemeClr val="tx1"/>
                </a:solidFill>
                <a:effectLst/>
                <a:latin typeface="+mn-lt"/>
                <a:ea typeface="+mn-ea"/>
                <a:cs typeface="+mn-cs"/>
              </a:rPr>
              <a:t>cat</a:t>
            </a:r>
            <a:r>
              <a:rPr lang="en-US" sz="1200" kern="1200" dirty="0">
                <a:solidFill>
                  <a:schemeClr val="tx1"/>
                </a:solidFill>
                <a:effectLst/>
                <a:latin typeface="+mn-lt"/>
                <a:ea typeface="+mn-ea"/>
                <a:cs typeface="+mn-cs"/>
              </a:rPr>
              <a:t>? These two words have the same </a:t>
            </a:r>
            <a:r>
              <a:rPr lang="en-US" sz="1200" b="0" kern="1200" dirty="0">
                <a:solidFill>
                  <a:schemeClr val="tx1"/>
                </a:solidFill>
                <a:effectLst/>
                <a:latin typeface="+mn-lt"/>
                <a:ea typeface="+mn-ea"/>
                <a:cs typeface="+mn-cs"/>
              </a:rPr>
              <a:t>lemma </a:t>
            </a:r>
            <a:r>
              <a:rPr lang="en-US" sz="1200" i="1" kern="1200" dirty="0">
                <a:solidFill>
                  <a:schemeClr val="tx1"/>
                </a:solidFill>
                <a:effectLst/>
                <a:latin typeface="+mn-lt"/>
                <a:ea typeface="+mn-ea"/>
                <a:cs typeface="+mn-cs"/>
              </a:rPr>
              <a:t>cat </a:t>
            </a:r>
            <a:r>
              <a:rPr lang="en-US" sz="1200" kern="1200" dirty="0">
                <a:solidFill>
                  <a:schemeClr val="tx1"/>
                </a:solidFill>
                <a:effectLst/>
                <a:latin typeface="+mn-lt"/>
                <a:ea typeface="+mn-ea"/>
                <a:cs typeface="+mn-cs"/>
              </a:rPr>
              <a:t>but are different wordforms. A </a:t>
            </a:r>
            <a:r>
              <a:rPr lang="en-US" sz="1200" b="0" kern="1200" dirty="0">
                <a:solidFill>
                  <a:schemeClr val="tx1"/>
                </a:solidFill>
                <a:effectLst/>
                <a:latin typeface="+mn-lt"/>
                <a:ea typeface="+mn-ea"/>
                <a:cs typeface="+mn-cs"/>
              </a:rPr>
              <a:t>lemma </a:t>
            </a:r>
            <a:r>
              <a:rPr lang="en-US" sz="1200" kern="1200" dirty="0">
                <a:solidFill>
                  <a:schemeClr val="tx1"/>
                </a:solidFill>
                <a:effectLst/>
                <a:latin typeface="+mn-lt"/>
                <a:ea typeface="+mn-ea"/>
                <a:cs typeface="+mn-cs"/>
              </a:rPr>
              <a:t>is a set of lexical forms having the same stem, the same major part-of-speech, and the same word sense. The </a:t>
            </a:r>
            <a:r>
              <a:rPr lang="en-US" sz="1200" b="0" kern="1200" dirty="0">
                <a:solidFill>
                  <a:schemeClr val="tx1"/>
                </a:solidFill>
                <a:effectLst/>
                <a:latin typeface="+mn-lt"/>
                <a:ea typeface="+mn-ea"/>
                <a:cs typeface="+mn-cs"/>
              </a:rPr>
              <a:t>word- form </a:t>
            </a:r>
            <a:r>
              <a:rPr lang="en-US" sz="1200" kern="1200" dirty="0">
                <a:solidFill>
                  <a:schemeClr val="tx1"/>
                </a:solidFill>
                <a:effectLst/>
                <a:latin typeface="+mn-lt"/>
                <a:ea typeface="+mn-ea"/>
                <a:cs typeface="+mn-cs"/>
              </a:rPr>
              <a:t>is the full inflected or derived form of the word. For morphologically complex languages like Arabic, we often need to deal with lemmatization. For many tasks in English, however, wordforms are sufficient.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22866706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C01B9DA1-D091-A64A-A0FC-8E8CCCAFB71C}" type="slidenum">
              <a:rPr lang="en-US"/>
              <a:pPr/>
              <a:t>23</a:t>
            </a:fld>
            <a:endParaRPr lang="en-US"/>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571540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Stemming </a:t>
            </a:r>
            <a:r>
              <a:rPr lang="en-US" sz="1200" kern="1200" dirty="0">
                <a:solidFill>
                  <a:schemeClr val="tx1"/>
                </a:solidFill>
                <a:effectLst/>
                <a:latin typeface="+mn-lt"/>
                <a:ea typeface="+mn-ea"/>
                <a:cs typeface="+mn-cs"/>
              </a:rPr>
              <a:t>refers to a simpler version of lemmatization in which we mainly just strip suffixes from the end of the word.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3474799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68346639-C8C4-9A48-A995-2E425D4B1E5C}" type="slidenum">
              <a:rPr lang="en-US"/>
              <a:pPr/>
              <a:t>3</a:t>
            </a:fld>
            <a:endParaRPr lang="en-US"/>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0121781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68346639-C8C4-9A48-A995-2E425D4B1E5C}" type="slidenum">
              <a:rPr lang="en-US"/>
              <a:pPr/>
              <a:t>28</a:t>
            </a:fld>
            <a:endParaRPr lang="en-US"/>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041147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874D6FAE-BAB2-4B44-B9CF-68A8BE4C6FBA}" type="slidenum">
              <a:rPr lang="en-US"/>
              <a:pPr/>
              <a:t>29</a:t>
            </a:fld>
            <a:endParaRPr lang="en-US"/>
          </a:p>
        </p:txBody>
      </p:sp>
      <p:sp>
        <p:nvSpPr>
          <p:cNvPr id="60419" name="Rectangle 2"/>
          <p:cNvSpPr>
            <a:spLocks noGrp="1" noRot="1" noChangeAspect="1" noChangeArrowheads="1"/>
          </p:cNvSpPr>
          <p:nvPr>
            <p:ph type="sldImg"/>
          </p:nvPr>
        </p:nvSpPr>
        <p:spPr>
          <a:solidFill>
            <a:srgbClr val="FFFFFF"/>
          </a:solidFill>
          <a:ln/>
        </p:spPr>
      </p:sp>
      <p:sp>
        <p:nvSpPr>
          <p:cNvPr id="60420"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38991683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E98F872B-19D4-8F46-BECB-09C895BA15F0}" type="slidenum">
              <a:rPr lang="en-US"/>
              <a:pPr/>
              <a:t>30</a:t>
            </a:fld>
            <a:endParaRPr lang="en-US"/>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4654980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B84D052C-C7F7-BA4E-98C4-68051FCD392D}" type="slidenum">
              <a:rPr lang="en-US"/>
              <a:pPr/>
              <a:t>31</a:t>
            </a:fld>
            <a:endParaRPr lang="en-US"/>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35924325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34</a:t>
            </a:fld>
            <a:endParaRPr lang="en-US" sz="1200"/>
          </a:p>
        </p:txBody>
      </p:sp>
      <p:sp>
        <p:nvSpPr>
          <p:cNvPr id="17411" name="Rectangle 2"/>
          <p:cNvSpPr>
            <a:spLocks noGrp="1" noRot="1" noChangeAspect="1" noChangeArrowheads="1" noTextEdit="1"/>
          </p:cNvSpPr>
          <p:nvPr>
            <p:ph type="sldImg"/>
          </p:nvPr>
        </p:nvSpPr>
        <p:spPr>
          <a:xfrm>
            <a:off x="1073150" y="704850"/>
            <a:ext cx="4699000"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446614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c_j</a:t>
            </a:r>
            <a:r>
              <a:rPr lang="en-US" dirty="0"/>
              <a:t> =</a:t>
            </a:r>
            <a:r>
              <a:rPr lang="en-US" baseline="0" dirty="0"/>
              <a:t> class j</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36</a:t>
            </a:fld>
            <a:endParaRPr lang="en-US"/>
          </a:p>
        </p:txBody>
      </p:sp>
    </p:spTree>
    <p:extLst>
      <p:ext uri="{BB962C8B-B14F-4D97-AF65-F5344CB8AC3E}">
        <p14:creationId xmlns:p14="http://schemas.microsoft.com/office/powerpoint/2010/main" val="23425522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38</a:t>
            </a:fld>
            <a:endParaRPr lang="en-US"/>
          </a:p>
        </p:txBody>
      </p:sp>
    </p:spTree>
    <p:extLst>
      <p:ext uri="{BB962C8B-B14F-4D97-AF65-F5344CB8AC3E}">
        <p14:creationId xmlns:p14="http://schemas.microsoft.com/office/powerpoint/2010/main" val="9375517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3397062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imagine we’re trying to distinguish dog</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images from cat images. A generative model would</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have the goal of understanding what dogs look like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and what cats look like. You might literally ask such</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 model to ‘generate’, i.e. draw, a dog. Given a test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image, the system then asks whether it’s the cat model or the dog model that better fits (is less surprised by) the image, and chooses that as its label. </a:t>
            </a:r>
            <a:endParaRPr lang="en-US" dirty="0"/>
          </a:p>
          <a:p>
            <a:r>
              <a:rPr lang="en-US" sz="1200" kern="1200" dirty="0">
                <a:solidFill>
                  <a:schemeClr val="tx1"/>
                </a:solidFill>
                <a:effectLst/>
                <a:latin typeface="+mn-lt"/>
                <a:ea typeface="+mn-ea"/>
                <a:cs typeface="+mn-cs"/>
              </a:rPr>
              <a:t>A discriminative model, by contrast, is only try-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to learn to distinguish the classes (perhaps with- out learning much about them). So maybe all the dogs in the training data are wearing collars and the cats aren’t. If that one feature neatly separates the classes, the model is satisfied. If you ask such a model what it knows about cats all it can say is that they don’t wear collars.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9547814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www.gwern.net</a:t>
            </a:r>
            <a:r>
              <a:rPr lang="en-US" dirty="0"/>
              <a:t>/Tanks</a:t>
            </a:r>
          </a:p>
        </p:txBody>
      </p:sp>
      <p:sp>
        <p:nvSpPr>
          <p:cNvPr id="4" name="Slide Number Placeholder 3"/>
          <p:cNvSpPr>
            <a:spLocks noGrp="1"/>
          </p:cNvSpPr>
          <p:nvPr>
            <p:ph type="sldNum" sz="quarter" idx="5"/>
          </p:nvPr>
        </p:nvSpPr>
        <p:spPr/>
        <p:txBody>
          <a:bodyPr/>
          <a:lstStyle/>
          <a:p>
            <a:fld id="{EE707532-839C-41A2-9E71-D5288AEAE66A}" type="slidenum">
              <a:rPr lang="en-US" smtClean="0"/>
              <a:pPr/>
              <a:t>42</a:t>
            </a:fld>
            <a:endParaRPr lang="en-US"/>
          </a:p>
        </p:txBody>
      </p:sp>
    </p:spTree>
    <p:extLst>
      <p:ext uri="{BB962C8B-B14F-4D97-AF65-F5344CB8AC3E}">
        <p14:creationId xmlns:p14="http://schemas.microsoft.com/office/powerpoint/2010/main" val="1869344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CBE32076-AB54-DD42-AB81-EE05460AD3D3}" type="slidenum">
              <a:rPr lang="en-US"/>
              <a:pPr/>
              <a:t>7</a:t>
            </a:fld>
            <a:endParaRPr lang="en-US"/>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r>
              <a:rPr lang="en-US" sz="1200" dirty="0">
                <a:solidFill>
                  <a:srgbClr val="FFFFFF"/>
                </a:solidFill>
              </a:rPr>
              <a:t>Dealing with complex morphology is sometimes necessary</a:t>
            </a:r>
            <a:endParaRPr lang="en-US" dirty="0"/>
          </a:p>
        </p:txBody>
      </p:sp>
    </p:spTree>
    <p:extLst>
      <p:ext uri="{BB962C8B-B14F-4D97-AF65-F5344CB8AC3E}">
        <p14:creationId xmlns:p14="http://schemas.microsoft.com/office/powerpoint/2010/main" val="32797508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represents how important that input feature is to the classification decision, and can be positive (meaning the feature is associated with the class) or negative (meaning the feature is not associated with the class). Thus we might expect in a sentiment task the word </a:t>
            </a:r>
            <a:r>
              <a:rPr lang="en-US" sz="1200" i="1" kern="1200" dirty="0">
                <a:solidFill>
                  <a:schemeClr val="tx1"/>
                </a:solidFill>
                <a:effectLst/>
                <a:latin typeface="+mn-lt"/>
                <a:ea typeface="+mn-ea"/>
                <a:cs typeface="+mn-cs"/>
              </a:rPr>
              <a:t>awesome </a:t>
            </a:r>
            <a:r>
              <a:rPr lang="en-US" sz="1200" kern="1200" dirty="0">
                <a:solidFill>
                  <a:schemeClr val="tx1"/>
                </a:solidFill>
                <a:effectLst/>
                <a:latin typeface="+mn-lt"/>
                <a:ea typeface="+mn-ea"/>
                <a:cs typeface="+mn-cs"/>
              </a:rPr>
              <a:t>to have a high positive weight, and </a:t>
            </a:r>
            <a:r>
              <a:rPr lang="en-US" sz="1200" i="1" kern="1200" dirty="0">
                <a:solidFill>
                  <a:schemeClr val="tx1"/>
                </a:solidFill>
                <a:effectLst/>
                <a:latin typeface="+mn-lt"/>
                <a:ea typeface="+mn-ea"/>
                <a:cs typeface="+mn-cs"/>
              </a:rPr>
              <a:t>abysmal </a:t>
            </a:r>
            <a:r>
              <a:rPr lang="en-US" sz="1200" kern="1200" dirty="0">
                <a:solidFill>
                  <a:schemeClr val="tx1"/>
                </a:solidFill>
                <a:effectLst/>
                <a:latin typeface="+mn-lt"/>
                <a:ea typeface="+mn-ea"/>
                <a:cs typeface="+mn-cs"/>
              </a:rPr>
              <a:t>to have a very negative weight. The </a:t>
            </a:r>
            <a:r>
              <a:rPr lang="en-US" sz="1200" b="0" kern="1200" dirty="0">
                <a:solidFill>
                  <a:schemeClr val="tx1"/>
                </a:solidFill>
                <a:effectLst/>
                <a:latin typeface="+mn-lt"/>
                <a:ea typeface="+mn-ea"/>
                <a:cs typeface="+mn-cs"/>
              </a:rPr>
              <a:t>bias term</a:t>
            </a:r>
            <a:r>
              <a:rPr lang="en-US" sz="1200" kern="1200" dirty="0">
                <a:solidFill>
                  <a:schemeClr val="tx1"/>
                </a:solidFill>
                <a:effectLst/>
                <a:latin typeface="+mn-lt"/>
                <a:ea typeface="+mn-ea"/>
                <a:cs typeface="+mn-cs"/>
              </a:rPr>
              <a:t>, also called the </a:t>
            </a:r>
            <a:r>
              <a:rPr lang="en-US" sz="1200" b="0" kern="1200" dirty="0">
                <a:solidFill>
                  <a:schemeClr val="tx1"/>
                </a:solidFill>
                <a:effectLst/>
                <a:latin typeface="+mn-lt"/>
                <a:ea typeface="+mn-ea"/>
                <a:cs typeface="+mn-cs"/>
              </a:rPr>
              <a:t>intercept</a:t>
            </a:r>
            <a:r>
              <a:rPr lang="en-US" sz="1200" kern="1200" dirty="0">
                <a:solidFill>
                  <a:schemeClr val="tx1"/>
                </a:solidFill>
                <a:effectLst/>
                <a:latin typeface="+mn-lt"/>
                <a:ea typeface="+mn-ea"/>
                <a:cs typeface="+mn-cs"/>
              </a:rPr>
              <a:t>, is another real number that’s added to the weighted inputs.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46</a:t>
            </a:fld>
            <a:endParaRPr lang="en-US"/>
          </a:p>
        </p:txBody>
      </p:sp>
    </p:spTree>
    <p:extLst>
      <p:ext uri="{BB962C8B-B14F-4D97-AF65-F5344CB8AC3E}">
        <p14:creationId xmlns:p14="http://schemas.microsoft.com/office/powerpoint/2010/main" val="4657911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create a probability, we’ll pass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through the </a:t>
            </a:r>
            <a:r>
              <a:rPr lang="en-US" sz="1200" b="0" kern="1200" dirty="0">
                <a:solidFill>
                  <a:schemeClr val="tx1"/>
                </a:solidFill>
                <a:effectLst/>
                <a:latin typeface="+mn-lt"/>
                <a:ea typeface="+mn-ea"/>
                <a:cs typeface="+mn-cs"/>
              </a:rPr>
              <a:t>sigmoid </a:t>
            </a:r>
            <a:r>
              <a:rPr lang="en-US" sz="1200" kern="1200" dirty="0">
                <a:solidFill>
                  <a:schemeClr val="tx1"/>
                </a:solidFill>
                <a:effectLst/>
                <a:latin typeface="+mn-lt"/>
                <a:ea typeface="+mn-ea"/>
                <a:cs typeface="+mn-cs"/>
              </a:rPr>
              <a:t>function,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The sigmoid function (named because it looks like an </a:t>
            </a:r>
            <a:r>
              <a:rPr lang="en-US" sz="1200" i="1"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 is also called the </a:t>
            </a:r>
            <a:r>
              <a:rPr lang="en-US" sz="1200" b="0" kern="1200" dirty="0">
                <a:solidFill>
                  <a:schemeClr val="tx1"/>
                </a:solidFill>
                <a:effectLst/>
                <a:latin typeface="+mn-lt"/>
                <a:ea typeface="+mn-ea"/>
                <a:cs typeface="+mn-cs"/>
              </a:rPr>
              <a:t>logistic </a:t>
            </a:r>
            <a:r>
              <a:rPr lang="en-US" sz="1200" b="0" kern="1200" dirty="0" err="1">
                <a:solidFill>
                  <a:schemeClr val="tx1"/>
                </a:solidFill>
                <a:effectLst/>
                <a:latin typeface="+mn-lt"/>
                <a:ea typeface="+mn-ea"/>
                <a:cs typeface="+mn-cs"/>
              </a:rPr>
              <a:t>func</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and gives logistic regression its name.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47</a:t>
            </a:fld>
            <a:endParaRPr lang="en-US"/>
          </a:p>
        </p:txBody>
      </p:sp>
    </p:spTree>
    <p:extLst>
      <p:ext uri="{BB962C8B-B14F-4D97-AF65-F5344CB8AC3E}">
        <p14:creationId xmlns:p14="http://schemas.microsoft.com/office/powerpoint/2010/main" val="12593325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 have an algorithm that given an instance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computes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 1|</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How do we make a decision? For a test instance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we say yes if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 1|</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more than .5, and no otherwise. We call .5 the </a:t>
            </a:r>
            <a:r>
              <a:rPr lang="en-US" sz="1200" b="0" kern="1200" dirty="0">
                <a:solidFill>
                  <a:schemeClr val="tx1"/>
                </a:solidFill>
                <a:effectLst/>
                <a:latin typeface="+mn-lt"/>
                <a:ea typeface="+mn-ea"/>
                <a:cs typeface="+mn-cs"/>
              </a:rPr>
              <a:t>decision boundary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49</a:t>
            </a:fld>
            <a:endParaRPr lang="en-US"/>
          </a:p>
        </p:txBody>
      </p:sp>
    </p:spTree>
    <p:extLst>
      <p:ext uri="{BB962C8B-B14F-4D97-AF65-F5344CB8AC3E}">
        <p14:creationId xmlns:p14="http://schemas.microsoft.com/office/powerpoint/2010/main" val="7262918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probability that this is a positive review = 69%.  The probability that it’s a negative review is 31%</a:t>
            </a:r>
          </a:p>
        </p:txBody>
      </p:sp>
      <p:sp>
        <p:nvSpPr>
          <p:cNvPr id="4" name="Slide Number Placeholder 3"/>
          <p:cNvSpPr>
            <a:spLocks noGrp="1"/>
          </p:cNvSpPr>
          <p:nvPr>
            <p:ph type="sldNum" sz="quarter" idx="10"/>
          </p:nvPr>
        </p:nvSpPr>
        <p:spPr/>
        <p:txBody>
          <a:bodyPr/>
          <a:lstStyle/>
          <a:p>
            <a:fld id="{EE707532-839C-41A2-9E71-D5288AEAE66A}" type="slidenum">
              <a:rPr lang="en-US" smtClean="0"/>
              <a:pPr/>
              <a:t>58</a:t>
            </a:fld>
            <a:endParaRPr lang="en-US"/>
          </a:p>
        </p:txBody>
      </p:sp>
    </p:spTree>
    <p:extLst>
      <p:ext uri="{BB962C8B-B14F-4D97-AF65-F5344CB8AC3E}">
        <p14:creationId xmlns:p14="http://schemas.microsoft.com/office/powerpoint/2010/main" val="1620130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turns out that this MSE loss, which is very useful for some algorithms like linear regression, becomes harder to optimize (technically, non-convex), when it’s applied to probabilistic classification. </a:t>
            </a:r>
            <a:endParaRPr lang="en-US" dirty="0"/>
          </a:p>
          <a:p>
            <a:endParaRPr lang="en-US" dirty="0"/>
          </a:p>
          <a:p>
            <a:r>
              <a:rPr lang="en-US" dirty="0"/>
              <a:t>https://</a:t>
            </a:r>
            <a:r>
              <a:rPr lang="en-US" dirty="0" err="1"/>
              <a:t>towardsdatascience.com</a:t>
            </a:r>
            <a:r>
              <a:rPr lang="en-US" dirty="0"/>
              <a:t>/why-not-mse-as-a-loss-function-for-logistic-regression-589816b5e03c</a:t>
            </a:r>
          </a:p>
        </p:txBody>
      </p:sp>
      <p:sp>
        <p:nvSpPr>
          <p:cNvPr id="4" name="Slide Number Placeholder 3"/>
          <p:cNvSpPr>
            <a:spLocks noGrp="1"/>
          </p:cNvSpPr>
          <p:nvPr>
            <p:ph type="sldNum" sz="quarter" idx="10"/>
          </p:nvPr>
        </p:nvSpPr>
        <p:spPr/>
        <p:txBody>
          <a:bodyPr/>
          <a:lstStyle/>
          <a:p>
            <a:fld id="{EE707532-839C-41A2-9E71-D5288AEAE66A}" type="slidenum">
              <a:rPr lang="en-US" smtClean="0"/>
              <a:pPr/>
              <a:t>60</a:t>
            </a:fld>
            <a:endParaRPr lang="en-US"/>
          </a:p>
        </p:txBody>
      </p:sp>
    </p:spTree>
    <p:extLst>
      <p:ext uri="{BB962C8B-B14F-4D97-AF65-F5344CB8AC3E}">
        <p14:creationId xmlns:p14="http://schemas.microsoft.com/office/powerpoint/2010/main" val="1365322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61</a:t>
            </a:fld>
            <a:endParaRPr lang="en-US"/>
          </a:p>
        </p:txBody>
      </p:sp>
    </p:spTree>
    <p:extLst>
      <p:ext uri="{BB962C8B-B14F-4D97-AF65-F5344CB8AC3E}">
        <p14:creationId xmlns:p14="http://schemas.microsoft.com/office/powerpoint/2010/main" val="6118068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62</a:t>
            </a:fld>
            <a:endParaRPr lang="en-US"/>
          </a:p>
        </p:txBody>
      </p:sp>
    </p:spTree>
    <p:extLst>
      <p:ext uri="{BB962C8B-B14F-4D97-AF65-F5344CB8AC3E}">
        <p14:creationId xmlns:p14="http://schemas.microsoft.com/office/powerpoint/2010/main" val="18230280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63</a:t>
            </a:fld>
            <a:endParaRPr lang="en-US"/>
          </a:p>
        </p:txBody>
      </p:sp>
    </p:spTree>
    <p:extLst>
      <p:ext uri="{BB962C8B-B14F-4D97-AF65-F5344CB8AC3E}">
        <p14:creationId xmlns:p14="http://schemas.microsoft.com/office/powerpoint/2010/main" val="17152357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tooltip="Information theory"/>
              </a:rPr>
              <a:t>information theory</a:t>
            </a:r>
            <a:r>
              <a:rPr lang="en-US" sz="1200" b="0" i="0" u="none" strike="noStrike" kern="1200" dirty="0">
                <a:solidFill>
                  <a:schemeClr val="tx1"/>
                </a:solidFill>
                <a:effectLst/>
                <a:latin typeface="+mn-lt"/>
                <a:ea typeface="+mn-ea"/>
                <a:cs typeface="+mn-cs"/>
              </a:rPr>
              <a:t>, the </a:t>
            </a:r>
            <a:r>
              <a:rPr lang="en-US" sz="1200" b="1" i="0" u="none" strike="noStrike" kern="1200" dirty="0">
                <a:solidFill>
                  <a:schemeClr val="tx1"/>
                </a:solidFill>
                <a:effectLst/>
                <a:latin typeface="+mn-lt"/>
                <a:ea typeface="+mn-ea"/>
                <a:cs typeface="+mn-cs"/>
              </a:rPr>
              <a:t>cross entropy</a:t>
            </a:r>
            <a:r>
              <a:rPr lang="en-US" sz="1200" b="0" i="0" u="none" strike="noStrike" kern="1200" dirty="0">
                <a:solidFill>
                  <a:schemeClr val="tx1"/>
                </a:solidFill>
                <a:effectLst/>
                <a:latin typeface="+mn-lt"/>
                <a:ea typeface="+mn-ea"/>
                <a:cs typeface="+mn-cs"/>
              </a:rPr>
              <a:t> between two </a:t>
            </a:r>
            <a:r>
              <a:rPr lang="en-US" sz="1200" b="0" i="0" u="none" strike="noStrike" kern="1200" dirty="0">
                <a:solidFill>
                  <a:schemeClr val="tx1"/>
                </a:solidFill>
                <a:effectLst/>
                <a:latin typeface="+mn-lt"/>
                <a:ea typeface="+mn-ea"/>
                <a:cs typeface="+mn-cs"/>
                <a:hlinkClick r:id="rId4" tooltip="Probability distribution"/>
              </a:rPr>
              <a:t>probability distributions</a:t>
            </a:r>
            <a:r>
              <a:rPr lang="en-US" sz="1200" b="0" i="0" u="none" strike="noStrike" kern="1200" dirty="0">
                <a:solidFill>
                  <a:schemeClr val="tx1"/>
                </a:solidFill>
                <a:effectLst/>
                <a:latin typeface="+mn-lt"/>
                <a:ea typeface="+mn-ea"/>
                <a:cs typeface="+mn-cs"/>
              </a:rPr>
              <a:t> p and q over the same underlying set of events measures the average number of </a:t>
            </a:r>
            <a:r>
              <a:rPr lang="en-US" sz="1200" b="0" i="0" u="none" strike="noStrike" kern="1200" dirty="0">
                <a:solidFill>
                  <a:schemeClr val="tx1"/>
                </a:solidFill>
                <a:effectLst/>
                <a:latin typeface="+mn-lt"/>
                <a:ea typeface="+mn-ea"/>
                <a:cs typeface="+mn-cs"/>
                <a:hlinkClick r:id="rId5" tooltip="Bit"/>
              </a:rPr>
              <a:t>bits</a:t>
            </a:r>
            <a:r>
              <a:rPr lang="en-US" sz="1200" b="0" i="0" u="none" strike="noStrike" kern="1200" dirty="0">
                <a:solidFill>
                  <a:schemeClr val="tx1"/>
                </a:solidFill>
                <a:effectLst/>
                <a:latin typeface="+mn-lt"/>
                <a:ea typeface="+mn-ea"/>
                <a:cs typeface="+mn-cs"/>
              </a:rPr>
              <a:t> needed to identify an event drawn from the set, if a coding scheme is used that is optimized for an "artificial" probability distribution q, rather than the "true" distribution p.</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hlinkClick r:id="rId3" tooltip="Information theory"/>
              </a:rPr>
              <a:t>Information </a:t>
            </a:r>
            <a:r>
              <a:rPr lang="en-US" sz="1200" u="none" strike="noStrike" kern="1200" dirty="0" err="1">
                <a:solidFill>
                  <a:schemeClr val="tx1"/>
                </a:solidFill>
                <a:effectLst/>
                <a:latin typeface="+mn-lt"/>
                <a:ea typeface="+mn-ea"/>
                <a:cs typeface="+mn-cs"/>
                <a:hlinkClick r:id="rId3" tooltip="Information theory"/>
              </a:rPr>
              <a:t>theory</a:t>
            </a:r>
            <a:r>
              <a:rPr lang="en-US" sz="1200" u="none" strike="noStrike" kern="1200" dirty="0" err="1">
                <a:solidFill>
                  <a:schemeClr val="tx1"/>
                </a:solidFill>
                <a:effectLst/>
                <a:latin typeface="+mn-lt"/>
                <a:ea typeface="+mn-ea"/>
                <a:cs typeface="+mn-cs"/>
                <a:hlinkClick r:id="rId6" tooltip="Entropy (information theory)"/>
              </a:rPr>
              <a:t>Entropy</a:t>
            </a:r>
            <a:endParaRPr lang="en-US" dirty="0">
              <a:effectLst/>
            </a:endParaRPr>
          </a:p>
          <a:p>
            <a:r>
              <a:rPr lang="en-US" sz="1200" u="none" strike="noStrike" kern="1200" dirty="0">
                <a:solidFill>
                  <a:schemeClr val="tx1"/>
                </a:solidFill>
                <a:effectLst/>
                <a:latin typeface="+mn-lt"/>
                <a:ea typeface="+mn-ea"/>
                <a:cs typeface="+mn-cs"/>
                <a:hlinkClick r:id="rId7" tooltip="Differential entropy"/>
              </a:rPr>
              <a:t>Differential entropy</a:t>
            </a:r>
            <a:endParaRPr lang="en-US" dirty="0">
              <a:effectLst/>
            </a:endParaRPr>
          </a:p>
          <a:p>
            <a:r>
              <a:rPr lang="en-US" sz="1200" u="none" strike="noStrike" kern="1200" dirty="0">
                <a:solidFill>
                  <a:schemeClr val="tx1"/>
                </a:solidFill>
                <a:effectLst/>
                <a:latin typeface="+mn-lt"/>
                <a:ea typeface="+mn-ea"/>
                <a:cs typeface="+mn-cs"/>
                <a:hlinkClick r:id="rId8" tooltip="Conditional entropy"/>
              </a:rPr>
              <a:t>Conditional entropy</a:t>
            </a:r>
            <a:endParaRPr lang="en-US" dirty="0">
              <a:effectLst/>
            </a:endParaRPr>
          </a:p>
          <a:p>
            <a:r>
              <a:rPr lang="en-US" sz="1200" u="none" strike="noStrike" kern="1200" dirty="0">
                <a:solidFill>
                  <a:schemeClr val="tx1"/>
                </a:solidFill>
                <a:effectLst/>
                <a:latin typeface="+mn-lt"/>
                <a:ea typeface="+mn-ea"/>
                <a:cs typeface="+mn-cs"/>
                <a:hlinkClick r:id="rId9" tooltip="Joint entropy"/>
              </a:rPr>
              <a:t>Joint entropy</a:t>
            </a:r>
            <a:endParaRPr lang="en-US" dirty="0">
              <a:effectLst/>
            </a:endParaRPr>
          </a:p>
          <a:p>
            <a:r>
              <a:rPr lang="en-US" sz="1200" u="none" strike="noStrike" kern="1200" dirty="0">
                <a:solidFill>
                  <a:schemeClr val="tx1"/>
                </a:solidFill>
                <a:effectLst/>
                <a:latin typeface="+mn-lt"/>
                <a:ea typeface="+mn-ea"/>
                <a:cs typeface="+mn-cs"/>
                <a:hlinkClick r:id="rId10" tooltip="Mutual information"/>
              </a:rPr>
              <a:t>Mutual information</a:t>
            </a:r>
            <a:endParaRPr lang="en-US" dirty="0">
              <a:effectLst/>
            </a:endParaRPr>
          </a:p>
          <a:p>
            <a:r>
              <a:rPr lang="en-US" sz="1200" u="none" strike="noStrike" kern="1200" dirty="0">
                <a:solidFill>
                  <a:schemeClr val="tx1"/>
                </a:solidFill>
                <a:effectLst/>
                <a:latin typeface="+mn-lt"/>
                <a:ea typeface="+mn-ea"/>
                <a:cs typeface="+mn-cs"/>
                <a:hlinkClick r:id="rId11" tooltip="Conditional mutual information"/>
              </a:rPr>
              <a:t>Conditional mutual information</a:t>
            </a:r>
            <a:endParaRPr lang="en-US" dirty="0">
              <a:effectLst/>
            </a:endParaRPr>
          </a:p>
          <a:p>
            <a:r>
              <a:rPr lang="en-US" sz="1200" u="none" strike="noStrike" kern="1200" dirty="0">
                <a:solidFill>
                  <a:schemeClr val="tx1"/>
                </a:solidFill>
                <a:effectLst/>
                <a:latin typeface="+mn-lt"/>
                <a:ea typeface="+mn-ea"/>
                <a:cs typeface="+mn-cs"/>
                <a:hlinkClick r:id="rId12" tooltip="Relative entropy"/>
              </a:rPr>
              <a:t>Relative entropy</a:t>
            </a:r>
            <a:endParaRPr lang="en-US" dirty="0">
              <a:effectLst/>
            </a:endParaRPr>
          </a:p>
          <a:p>
            <a:r>
              <a:rPr lang="en-US" sz="1200" u="none" strike="noStrike" kern="1200" dirty="0">
                <a:solidFill>
                  <a:schemeClr val="tx1"/>
                </a:solidFill>
                <a:effectLst/>
                <a:latin typeface="+mn-lt"/>
                <a:ea typeface="+mn-ea"/>
                <a:cs typeface="+mn-cs"/>
                <a:hlinkClick r:id="rId13" tooltip="Entropy rate"/>
              </a:rPr>
              <a:t>Entropy rate</a:t>
            </a:r>
            <a:endParaRPr lang="en-US" dirty="0">
              <a:effectLst/>
            </a:endParaRPr>
          </a:p>
          <a:p>
            <a:r>
              <a:rPr lang="en-US" sz="1200" u="none" strike="noStrike" kern="1200" dirty="0">
                <a:solidFill>
                  <a:schemeClr val="tx1"/>
                </a:solidFill>
                <a:effectLst/>
                <a:latin typeface="+mn-lt"/>
                <a:ea typeface="+mn-ea"/>
                <a:cs typeface="+mn-cs"/>
                <a:hlinkClick r:id="rId14" tooltip="Asymptotic equipartition property"/>
              </a:rPr>
              <a:t>Asymptotic equipartition property</a:t>
            </a:r>
            <a:endParaRPr lang="en-US" dirty="0">
              <a:effectLst/>
            </a:endParaRPr>
          </a:p>
          <a:p>
            <a:r>
              <a:rPr lang="en-US" sz="1200" u="none" strike="noStrike" kern="1200" dirty="0">
                <a:solidFill>
                  <a:schemeClr val="tx1"/>
                </a:solidFill>
                <a:effectLst/>
                <a:latin typeface="+mn-lt"/>
                <a:ea typeface="+mn-ea"/>
                <a:cs typeface="+mn-cs"/>
                <a:hlinkClick r:id="rId15" tooltip="Rate–distortion theory"/>
              </a:rPr>
              <a:t>Rate–distortion theory</a:t>
            </a:r>
            <a:endParaRPr lang="en-US" dirty="0">
              <a:effectLst/>
            </a:endParaRPr>
          </a:p>
          <a:p>
            <a:r>
              <a:rPr lang="en-US" sz="1200" u="none" strike="noStrike" kern="1200" dirty="0">
                <a:solidFill>
                  <a:schemeClr val="tx1"/>
                </a:solidFill>
                <a:effectLst/>
                <a:latin typeface="+mn-lt"/>
                <a:ea typeface="+mn-ea"/>
                <a:cs typeface="+mn-cs"/>
                <a:hlinkClick r:id="rId16" tooltip="Shannon's source coding theorem"/>
              </a:rPr>
              <a:t>Shannon's source coding theorem</a:t>
            </a:r>
            <a:endParaRPr lang="en-US" dirty="0">
              <a:effectLst/>
            </a:endParaRPr>
          </a:p>
          <a:p>
            <a:r>
              <a:rPr lang="en-US" sz="1200" u="none" strike="noStrike" kern="1200" dirty="0">
                <a:solidFill>
                  <a:schemeClr val="tx1"/>
                </a:solidFill>
                <a:effectLst/>
                <a:latin typeface="+mn-lt"/>
                <a:ea typeface="+mn-ea"/>
                <a:cs typeface="+mn-cs"/>
                <a:hlinkClick r:id="rId17" tooltip="Channel capacity"/>
              </a:rPr>
              <a:t>Channel capacity</a:t>
            </a:r>
            <a:endParaRPr lang="en-US" dirty="0">
              <a:effectLst/>
            </a:endParaRPr>
          </a:p>
          <a:p>
            <a:r>
              <a:rPr lang="en-US" sz="1200" u="none" strike="noStrike" kern="1200" dirty="0">
                <a:solidFill>
                  <a:schemeClr val="tx1"/>
                </a:solidFill>
                <a:effectLst/>
                <a:latin typeface="+mn-lt"/>
                <a:ea typeface="+mn-ea"/>
                <a:cs typeface="+mn-cs"/>
                <a:hlinkClick r:id="rId18" tooltip="Noisy-channel coding theorem"/>
              </a:rPr>
              <a:t>Noisy-channel coding theorem</a:t>
            </a:r>
            <a:endParaRPr lang="en-US" dirty="0">
              <a:effectLst/>
            </a:endParaRPr>
          </a:p>
          <a:p>
            <a:r>
              <a:rPr lang="en-US" sz="1200" u="none" strike="noStrike" kern="1200" dirty="0">
                <a:solidFill>
                  <a:schemeClr val="tx1"/>
                </a:solidFill>
                <a:effectLst/>
                <a:latin typeface="+mn-lt"/>
                <a:ea typeface="+mn-ea"/>
                <a:cs typeface="+mn-cs"/>
                <a:hlinkClick r:id="rId19" tooltip="Shannon–Hartley theorem"/>
              </a:rPr>
              <a:t>Shannon–Hartley theorem</a:t>
            </a:r>
            <a:endParaRPr lang="en-US" dirty="0">
              <a:effectLst/>
            </a:endParaRPr>
          </a:p>
          <a:p>
            <a:r>
              <a:rPr lang="en-US" sz="1200" b="0" u="none" strike="noStrike" kern="1200" dirty="0">
                <a:solidFill>
                  <a:schemeClr val="tx1"/>
                </a:solidFill>
                <a:effectLst/>
                <a:latin typeface="+mn-lt"/>
                <a:ea typeface="+mn-ea"/>
                <a:cs typeface="+mn-cs"/>
                <a:hlinkClick r:id="rId20" tooltip="Template:Information theory"/>
              </a:rPr>
              <a:t>v</a:t>
            </a:r>
            <a:endParaRPr lang="en-US" b="0" dirty="0">
              <a:effectLst/>
            </a:endParaRPr>
          </a:p>
          <a:p>
            <a:endParaRPr lang="en-US" b="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64</a:t>
            </a:fld>
            <a:endParaRPr lang="en-US"/>
          </a:p>
        </p:txBody>
      </p:sp>
    </p:spTree>
    <p:extLst>
      <p:ext uri="{BB962C8B-B14F-4D97-AF65-F5344CB8AC3E}">
        <p14:creationId xmlns:p14="http://schemas.microsoft.com/office/powerpoint/2010/main" val="15526557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loss function also ensures 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65</a:t>
            </a:fld>
            <a:endParaRPr lang="en-US"/>
          </a:p>
        </p:txBody>
      </p:sp>
    </p:spTree>
    <p:extLst>
      <p:ext uri="{BB962C8B-B14F-4D97-AF65-F5344CB8AC3E}">
        <p14:creationId xmlns:p14="http://schemas.microsoft.com/office/powerpoint/2010/main" val="1381025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Chinese, for example, words are composed of characters (called </a:t>
            </a:r>
            <a:r>
              <a:rPr lang="en-US" sz="1200" b="0" kern="1200" dirty="0" err="1">
                <a:solidFill>
                  <a:schemeClr val="tx1"/>
                </a:solidFill>
                <a:effectLst/>
                <a:latin typeface="+mn-lt"/>
                <a:ea typeface="+mn-ea"/>
                <a:cs typeface="+mn-cs"/>
              </a:rPr>
              <a:t>hanzi</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Chinese). Each character generally represents a single unit of meaning (called a </a:t>
            </a:r>
            <a:r>
              <a:rPr lang="en-US" sz="1200" b="0" kern="1200" dirty="0">
                <a:solidFill>
                  <a:schemeClr val="tx1"/>
                </a:solidFill>
                <a:effectLst/>
                <a:latin typeface="+mn-lt"/>
                <a:ea typeface="+mn-ea"/>
                <a:cs typeface="+mn-cs"/>
              </a:rPr>
              <a:t>morpheme</a:t>
            </a:r>
            <a:r>
              <a:rPr lang="en-US" sz="1200" kern="1200" dirty="0">
                <a:solidFill>
                  <a:schemeClr val="tx1"/>
                </a:solidFill>
                <a:effectLst/>
                <a:latin typeface="+mn-lt"/>
                <a:ea typeface="+mn-ea"/>
                <a:cs typeface="+mn-cs"/>
              </a:rPr>
              <a:t>) </a:t>
            </a:r>
            <a:endParaRPr lang="en-US" sz="1200" b="1" i="0" u="none" strike="noStrike" kern="1200" dirty="0">
              <a:solidFill>
                <a:schemeClr val="tx1"/>
              </a:solidFill>
              <a:effectLst/>
              <a:latin typeface="+mn-lt"/>
              <a:ea typeface="+mn-ea"/>
              <a:cs typeface="+mn-cs"/>
            </a:endParaRP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Katakana </a:t>
            </a:r>
            <a:r>
              <a:rPr lang="en-US" sz="1200" b="0" i="0" u="none" strike="noStrike" kern="1200" dirty="0">
                <a:solidFill>
                  <a:schemeClr val="tx1"/>
                </a:solidFill>
                <a:effectLst/>
                <a:latin typeface="+mn-lt"/>
                <a:ea typeface="+mn-ea"/>
                <a:cs typeface="+mn-cs"/>
              </a:rPr>
              <a:t>is a </a:t>
            </a:r>
            <a:r>
              <a:rPr lang="en-US" sz="1200" b="0" i="0" u="none" strike="noStrike" kern="1200" dirty="0">
                <a:solidFill>
                  <a:schemeClr val="tx1"/>
                </a:solidFill>
                <a:effectLst/>
                <a:latin typeface="+mn-lt"/>
                <a:ea typeface="+mn-ea"/>
                <a:cs typeface="+mn-cs"/>
                <a:hlinkClick r:id="rId3" tooltip="Japan"/>
              </a:rPr>
              <a:t>Japanese</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tooltip="Syllabary"/>
              </a:rPr>
              <a:t>syllabary</a:t>
            </a:r>
            <a:r>
              <a:rPr lang="en-US" sz="1200" b="0" i="0" u="none" strike="noStrike" kern="1200" dirty="0">
                <a:solidFill>
                  <a:schemeClr val="tx1"/>
                </a:solidFill>
                <a:effectLst/>
                <a:latin typeface="+mn-lt"/>
                <a:ea typeface="+mn-ea"/>
                <a:cs typeface="+mn-cs"/>
              </a:rPr>
              <a:t>, one component of the </a:t>
            </a:r>
            <a:r>
              <a:rPr lang="en-US" sz="1200" b="0" i="0" u="none" strike="noStrike" kern="1200" dirty="0">
                <a:solidFill>
                  <a:schemeClr val="tx1"/>
                </a:solidFill>
                <a:effectLst/>
                <a:latin typeface="+mn-lt"/>
                <a:ea typeface="+mn-ea"/>
                <a:cs typeface="+mn-cs"/>
                <a:hlinkClick r:id="rId5" tooltip="Japanese writing system"/>
              </a:rPr>
              <a:t>Japanese writing system</a:t>
            </a:r>
            <a:r>
              <a:rPr lang="en-US" sz="1200" b="0" i="0" u="none" strike="noStrike" kern="1200" dirty="0">
                <a:solidFill>
                  <a:schemeClr val="tx1"/>
                </a:solidFill>
                <a:effectLst/>
                <a:latin typeface="+mn-lt"/>
                <a:ea typeface="+mn-ea"/>
                <a:cs typeface="+mn-cs"/>
              </a:rPr>
              <a:t> along with </a:t>
            </a:r>
            <a:r>
              <a:rPr lang="en-US" sz="1200" b="0" i="0" u="none" strike="noStrike" kern="1200" dirty="0">
                <a:solidFill>
                  <a:schemeClr val="tx1"/>
                </a:solidFill>
                <a:effectLst/>
                <a:latin typeface="+mn-lt"/>
                <a:ea typeface="+mn-ea"/>
                <a:cs typeface="+mn-cs"/>
                <a:hlinkClick r:id="rId6" tooltip="Hiragana"/>
              </a:rPr>
              <a:t>hiragana</a:t>
            </a:r>
            <a:r>
              <a:rPr lang="en-US" sz="1200" b="0" i="0" u="none" strike="noStrike"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7"/>
              </a:rPr>
              <a:t>[2]</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8" tooltip="Kanji"/>
              </a:rPr>
              <a:t>kanji</a:t>
            </a:r>
            <a:r>
              <a:rPr lang="en-US" sz="1200" b="0" i="0" u="none" strike="noStrike" kern="1200" dirty="0">
                <a:solidFill>
                  <a:schemeClr val="tx1"/>
                </a:solidFill>
                <a:effectLst/>
                <a:latin typeface="+mn-lt"/>
                <a:ea typeface="+mn-ea"/>
                <a:cs typeface="+mn-cs"/>
              </a:rPr>
              <a:t> and in some cases the </a:t>
            </a:r>
            <a:r>
              <a:rPr lang="en-US" sz="1200" b="0" i="0" u="none" strike="noStrike" kern="1200" dirty="0">
                <a:solidFill>
                  <a:schemeClr val="tx1"/>
                </a:solidFill>
                <a:effectLst/>
                <a:latin typeface="+mn-lt"/>
                <a:ea typeface="+mn-ea"/>
                <a:cs typeface="+mn-cs"/>
                <a:hlinkClick r:id="rId9" tooltip="Latin script"/>
              </a:rPr>
              <a:t>Latin script</a:t>
            </a:r>
            <a:r>
              <a:rPr lang="en-US" sz="1200" b="0" i="0" u="none" strike="noStrike" kern="1200" dirty="0">
                <a:solidFill>
                  <a:schemeClr val="tx1"/>
                </a:solidFill>
                <a:effectLst/>
                <a:latin typeface="+mn-lt"/>
                <a:ea typeface="+mn-ea"/>
                <a:cs typeface="+mn-cs"/>
              </a:rPr>
              <a:t> (known as </a:t>
            </a:r>
            <a:r>
              <a:rPr lang="en-US" sz="1200" b="0" i="0" u="none" strike="noStrike" kern="1200" dirty="0">
                <a:solidFill>
                  <a:schemeClr val="tx1"/>
                </a:solidFill>
                <a:effectLst/>
                <a:latin typeface="+mn-lt"/>
                <a:ea typeface="+mn-ea"/>
                <a:cs typeface="+mn-cs"/>
                <a:hlinkClick r:id="rId10" tooltip="Rōmaji"/>
              </a:rPr>
              <a:t>rōmaji</a:t>
            </a:r>
            <a:r>
              <a:rPr lang="en-US" sz="1200" b="0" i="0" u="none" strike="noStrike" kern="1200" dirty="0">
                <a:solidFill>
                  <a:schemeClr val="tx1"/>
                </a:solidFill>
                <a:effectLst/>
                <a:latin typeface="+mn-lt"/>
                <a:ea typeface="+mn-ea"/>
                <a:cs typeface="+mn-cs"/>
              </a:rPr>
              <a:t>). The</a:t>
            </a:r>
          </a:p>
          <a:p>
            <a:r>
              <a:rPr lang="en-US" sz="1200" b="0" i="0" u="none" strike="noStrike" kern="1200" dirty="0">
                <a:solidFill>
                  <a:schemeClr val="tx1"/>
                </a:solidFill>
                <a:effectLst/>
                <a:latin typeface="+mn-lt"/>
                <a:ea typeface="+mn-ea"/>
                <a:cs typeface="+mn-cs"/>
              </a:rPr>
              <a:t>The word </a:t>
            </a:r>
            <a:r>
              <a:rPr lang="en-US" sz="1200" b="0" i="1" u="none" strike="noStrike" kern="1200" dirty="0">
                <a:solidFill>
                  <a:schemeClr val="tx1"/>
                </a:solidFill>
                <a:effectLst/>
                <a:latin typeface="+mn-lt"/>
                <a:ea typeface="+mn-ea"/>
                <a:cs typeface="+mn-cs"/>
              </a:rPr>
              <a:t>hiragana</a:t>
            </a:r>
            <a:r>
              <a:rPr lang="en-US" sz="1200" b="0" i="0" u="none" strike="noStrike" kern="1200" dirty="0">
                <a:solidFill>
                  <a:schemeClr val="tx1"/>
                </a:solidFill>
                <a:effectLst/>
                <a:latin typeface="+mn-lt"/>
                <a:ea typeface="+mn-ea"/>
                <a:cs typeface="+mn-cs"/>
              </a:rPr>
              <a:t> literally means "ordinary" or "simple" </a:t>
            </a:r>
            <a:r>
              <a:rPr lang="en-US" sz="1200" b="0" i="0" u="none" strike="noStrike" kern="1200" dirty="0">
                <a:solidFill>
                  <a:schemeClr val="tx1"/>
                </a:solidFill>
                <a:effectLst/>
                <a:latin typeface="+mn-lt"/>
                <a:ea typeface="+mn-ea"/>
                <a:cs typeface="+mn-cs"/>
                <a:hlinkClick r:id="rId11" tooltip="Kana"/>
              </a:rPr>
              <a:t>kana</a:t>
            </a:r>
            <a:r>
              <a:rPr lang="en-US" sz="1200" b="0" i="0" u="none" strike="noStrike" kern="1200" dirty="0">
                <a:solidFill>
                  <a:schemeClr val="tx1"/>
                </a:solidFill>
                <a:effectLst/>
                <a:latin typeface="+mn-lt"/>
                <a:ea typeface="+mn-ea"/>
                <a:cs typeface="+mn-cs"/>
              </a:rPr>
              <a:t> ("simple" originally as contrasted with kanji).</a:t>
            </a:r>
          </a:p>
          <a:p>
            <a:r>
              <a:rPr lang="en-US" sz="1200" b="1" i="0" u="none" strike="noStrike" kern="1200" dirty="0">
                <a:solidFill>
                  <a:schemeClr val="tx1"/>
                </a:solidFill>
                <a:effectLst/>
                <a:latin typeface="+mn-lt"/>
                <a:ea typeface="+mn-ea"/>
                <a:cs typeface="+mn-cs"/>
              </a:rPr>
              <a:t>Kanji</a:t>
            </a:r>
            <a:r>
              <a:rPr lang="en-US" sz="1200" b="0" i="0" u="none" strike="noStrike" kern="1200" dirty="0">
                <a:solidFill>
                  <a:schemeClr val="tx1"/>
                </a:solidFill>
                <a:effectLst/>
                <a:latin typeface="+mn-lt"/>
                <a:ea typeface="+mn-ea"/>
                <a:cs typeface="+mn-cs"/>
              </a:rPr>
              <a:t> are the adopted </a:t>
            </a:r>
            <a:r>
              <a:rPr lang="en-US" sz="1200" b="0" i="0" u="none" strike="noStrike" kern="1200" dirty="0">
                <a:solidFill>
                  <a:schemeClr val="tx1"/>
                </a:solidFill>
                <a:effectLst/>
                <a:latin typeface="+mn-lt"/>
                <a:ea typeface="+mn-ea"/>
                <a:cs typeface="+mn-cs"/>
                <a:hlinkClick r:id="rId12" tooltip="Logographic"/>
              </a:rPr>
              <a:t>logographic</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13" tooltip="Chinese characters"/>
              </a:rPr>
              <a:t>Chinese characters</a:t>
            </a:r>
            <a:r>
              <a:rPr lang="en-US" sz="1200" b="0" i="0" u="none" strike="noStrike" kern="1200" dirty="0">
                <a:solidFill>
                  <a:schemeClr val="tx1"/>
                </a:solidFill>
                <a:effectLst/>
                <a:latin typeface="+mn-lt"/>
                <a:ea typeface="+mn-ea"/>
                <a:cs typeface="+mn-cs"/>
              </a:rPr>
              <a:t> that are used in the </a:t>
            </a:r>
            <a:r>
              <a:rPr lang="en-US" sz="1200" b="0" i="0" u="none" strike="noStrike" kern="1200" dirty="0">
                <a:solidFill>
                  <a:schemeClr val="tx1"/>
                </a:solidFill>
                <a:effectLst/>
                <a:latin typeface="+mn-lt"/>
                <a:ea typeface="+mn-ea"/>
                <a:cs typeface="+mn-cs"/>
                <a:hlinkClick r:id="rId5"/>
              </a:rPr>
              <a:t>Japanese writing system</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15594474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loss function also ensures 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66</a:t>
            </a:fld>
            <a:endParaRPr lang="en-US"/>
          </a:p>
        </p:txBody>
      </p:sp>
    </p:spTree>
    <p:extLst>
      <p:ext uri="{BB962C8B-B14F-4D97-AF65-F5344CB8AC3E}">
        <p14:creationId xmlns:p14="http://schemas.microsoft.com/office/powerpoint/2010/main" val="428396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Why does minimizing this negative log probability do what we want? A per- </a:t>
            </a:r>
            <a:r>
              <a:rPr lang="en-US" sz="1200" kern="1200" dirty="0" err="1">
                <a:solidFill>
                  <a:schemeClr val="tx1"/>
                </a:solidFill>
                <a:effectLst/>
                <a:latin typeface="+mn-lt"/>
                <a:ea typeface="+mn-ea"/>
                <a:cs typeface="+mn-cs"/>
              </a:rPr>
              <a:t>fect</a:t>
            </a:r>
            <a:r>
              <a:rPr lang="en-US" sz="1200" kern="1200" dirty="0">
                <a:solidFill>
                  <a:schemeClr val="tx1"/>
                </a:solidFill>
                <a:effectLst/>
                <a:latin typeface="+mn-lt"/>
                <a:ea typeface="+mn-ea"/>
                <a:cs typeface="+mn-cs"/>
              </a:rPr>
              <a:t> classifier would assign probability 1 to the correct outcome (y=1 or y=0) and probability 0 to the incorrect outcome. That means the higher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(the closer it is to 1), the better the classifier; the lower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is (the closer it is to 0), the worse the </a:t>
            </a:r>
            <a:r>
              <a:rPr lang="en-US" sz="1200" kern="1200" dirty="0" err="1">
                <a:solidFill>
                  <a:schemeClr val="tx1"/>
                </a:solidFill>
                <a:effectLst/>
                <a:latin typeface="+mn-lt"/>
                <a:ea typeface="+mn-ea"/>
                <a:cs typeface="+mn-cs"/>
              </a:rPr>
              <a:t>clas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sifier</a:t>
            </a:r>
            <a:r>
              <a:rPr lang="en-US" sz="1200" kern="1200" dirty="0">
                <a:solidFill>
                  <a:schemeClr val="tx1"/>
                </a:solidFill>
                <a:effectLst/>
                <a:latin typeface="+mn-lt"/>
                <a:ea typeface="+mn-ea"/>
                <a:cs typeface="+mn-cs"/>
              </a:rPr>
              <a:t>. The negative log of this probability is a convenient loss metric since it goes from 0 (negative log of 1, no loss) to infinity (negative log of 0, infinite loss). This loss function also ensures that as the probability of the correct answer is maximized, the probability of the incorrect answer is minimized; since the two sum to one, any increase in the probability of the correct answer is coming at the expense of the in- correct answer.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67</a:t>
            </a:fld>
            <a:endParaRPr lang="en-US"/>
          </a:p>
        </p:txBody>
      </p:sp>
    </p:spTree>
    <p:extLst>
      <p:ext uri="{BB962C8B-B14F-4D97-AF65-F5344CB8AC3E}">
        <p14:creationId xmlns:p14="http://schemas.microsoft.com/office/powerpoint/2010/main" val="12295143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68</a:t>
            </a:fld>
            <a:endParaRPr lang="en-US"/>
          </a:p>
        </p:txBody>
      </p:sp>
    </p:spTree>
    <p:extLst>
      <p:ext uri="{BB962C8B-B14F-4D97-AF65-F5344CB8AC3E}">
        <p14:creationId xmlns:p14="http://schemas.microsoft.com/office/powerpoint/2010/main" val="7024730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with gradient descent is to find the optimal weights: minimize the loss function we’ve defined for the model. In Eq. 5.16 below, we’ll explicitly represent the fact that the loss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is parameterized by the weights, which we’ll refer to in machine learning in general as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case of logistic regression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69</a:t>
            </a:fld>
            <a:endParaRPr lang="en-US"/>
          </a:p>
        </p:txBody>
      </p:sp>
    </p:spTree>
    <p:extLst>
      <p:ext uri="{BB962C8B-B14F-4D97-AF65-F5344CB8AC3E}">
        <p14:creationId xmlns:p14="http://schemas.microsoft.com/office/powerpoint/2010/main" val="9990344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is that if you are skiing in a canyon and trying to descend most quickly down to the river at the bottom, you might look around yourself 360 degrees, find the direction where the ground is sloping the steepest, and </a:t>
            </a:r>
            <a:r>
              <a:rPr lang="en-US" sz="1200" kern="1200" dirty="0" err="1">
                <a:solidFill>
                  <a:schemeClr val="tx1"/>
                </a:solidFill>
                <a:effectLst/>
                <a:latin typeface="+mn-lt"/>
                <a:ea typeface="+mn-ea"/>
                <a:cs typeface="+mn-cs"/>
              </a:rPr>
              <a:t>godownhill</a:t>
            </a:r>
            <a:r>
              <a:rPr lang="en-US" sz="1200" kern="1200" dirty="0">
                <a:solidFill>
                  <a:schemeClr val="tx1"/>
                </a:solidFill>
                <a:effectLst/>
                <a:latin typeface="+mn-lt"/>
                <a:ea typeface="+mn-ea"/>
                <a:cs typeface="+mn-cs"/>
              </a:rPr>
              <a:t> in that direction.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70</a:t>
            </a:fld>
            <a:endParaRPr lang="en-US"/>
          </a:p>
        </p:txBody>
      </p:sp>
    </p:spTree>
    <p:extLst>
      <p:ext uri="{BB962C8B-B14F-4D97-AF65-F5344CB8AC3E}">
        <p14:creationId xmlns:p14="http://schemas.microsoft.com/office/powerpoint/2010/main" val="4968955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By contrast,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loss for multi-layer neural networks is non-convex, and gradient descent may get stuck in local minima for neural network training and never find the global optimum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71</a:t>
            </a:fld>
            <a:endParaRPr lang="en-US"/>
          </a:p>
        </p:txBody>
      </p:sp>
    </p:spTree>
    <p:extLst>
      <p:ext uri="{BB962C8B-B14F-4D97-AF65-F5344CB8AC3E}">
        <p14:creationId xmlns:p14="http://schemas.microsoft.com/office/powerpoint/2010/main" val="7770297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gradient descent algorithm answers this question by finding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of the loss function at the current point and moving in the opposite direction. The gradient of a function of many variables is a vector pointing in the direction the greatest increase in a function. The gradient is a multi-variable generalization of the slope, so for a function of one variable like the one in Fig. 5.3, we can informally think of the gradient as the slope. The dotted line in Fig. 5.3 shows the slope of this hypothetical loss function at point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You can see that the slope of this dotted line is negative. Thus to find the minimum, gradient descent tells us to go in the opposite direction: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step in iteratively finding the minimum of this loss function, by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the reverse direction from the slope of the function. Since the slope is negative, we need to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to the right. Here superscripts are used for learning steps, so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means the initial value of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(which is 0),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at the second step, and so on.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72</a:t>
            </a:fld>
            <a:endParaRPr lang="en-US"/>
          </a:p>
        </p:txBody>
      </p:sp>
    </p:spTree>
    <p:extLst>
      <p:ext uri="{BB962C8B-B14F-4D97-AF65-F5344CB8AC3E}">
        <p14:creationId xmlns:p14="http://schemas.microsoft.com/office/powerpoint/2010/main" val="10903383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η</a:t>
            </a:r>
            <a:r>
              <a:rPr lang="en-US" dirty="0"/>
              <a:t> = eta.  Is the learning rate </a:t>
            </a:r>
          </a:p>
          <a:p>
            <a:endParaRPr lang="en-US" dirty="0"/>
          </a:p>
          <a:p>
            <a:r>
              <a:rPr lang="en-US" sz="1200" kern="1200" dirty="0">
                <a:solidFill>
                  <a:schemeClr val="tx1"/>
                </a:solidFill>
                <a:effectLst/>
                <a:latin typeface="+mn-lt"/>
                <a:ea typeface="+mn-ea"/>
                <a:cs typeface="+mn-cs"/>
              </a:rPr>
              <a:t>The change we make in our parameter is the </a:t>
            </a:r>
            <a:endParaRPr lang="en-US" dirty="0"/>
          </a:p>
          <a:p>
            <a:r>
              <a:rPr lang="en-US" sz="1200" kern="1200" dirty="0">
                <a:solidFill>
                  <a:schemeClr val="tx1"/>
                </a:solidFill>
                <a:effectLst/>
                <a:latin typeface="+mn-lt"/>
                <a:ea typeface="+mn-ea"/>
                <a:cs typeface="+mn-cs"/>
              </a:rPr>
              <a:t>learning rate times the gradient (or the slope, in our single-variable example) </a:t>
            </a:r>
            <a:endParaRPr lang="en-US" dirty="0"/>
          </a:p>
          <a:p>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a:t>
            </a:r>
            <a:endParaRPr lang="en-US" dirty="0"/>
          </a:p>
          <a:p>
            <a:endParaRPr lang="en-US" dirty="0"/>
          </a:p>
          <a:p>
            <a:endParaRPr lang="en-US" dirty="0"/>
          </a:p>
          <a:p>
            <a:r>
              <a:rPr lang="en-US" sz="1200" kern="1200" dirty="0">
                <a:solidFill>
                  <a:schemeClr val="tx1"/>
                </a:solidFill>
                <a:effectLst/>
                <a:latin typeface="+mn-lt"/>
                <a:ea typeface="+mn-ea"/>
                <a:cs typeface="+mn-cs"/>
              </a:rPr>
              <a:t>The magnitude of the amount to move in gradient descent is the value of the slope </a:t>
            </a:r>
            <a:r>
              <a:rPr lang="en-US" sz="1200" i="1" kern="1200" dirty="0">
                <a:solidFill>
                  <a:schemeClr val="tx1"/>
                </a:solidFill>
                <a:effectLst/>
                <a:latin typeface="+mn-lt"/>
                <a:ea typeface="+mn-ea"/>
                <a:cs typeface="+mn-cs"/>
              </a:rPr>
              <a:t>d 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weighted by a </a:t>
            </a:r>
            <a:r>
              <a:rPr lang="en-US" sz="1200" b="0" kern="1200" dirty="0">
                <a:solidFill>
                  <a:schemeClr val="tx1"/>
                </a:solidFill>
                <a:effectLst/>
                <a:latin typeface="+mn-lt"/>
                <a:ea typeface="+mn-ea"/>
                <a:cs typeface="+mn-cs"/>
              </a:rPr>
              <a:t>learning rate </a:t>
            </a:r>
            <a:r>
              <a:rPr lang="en-US" sz="1200" kern="1200" dirty="0" err="1">
                <a:solidFill>
                  <a:schemeClr val="tx1"/>
                </a:solidFill>
                <a:effectLst/>
                <a:latin typeface="+mn-lt"/>
                <a:ea typeface="+mn-ea"/>
                <a:cs typeface="+mn-cs"/>
              </a:rPr>
              <a:t>η</a:t>
            </a:r>
            <a:r>
              <a:rPr lang="en-US" sz="1200" kern="1200" dirty="0">
                <a:solidFill>
                  <a:schemeClr val="tx1"/>
                </a:solidFill>
                <a:effectLst/>
                <a:latin typeface="+mn-lt"/>
                <a:ea typeface="+mn-ea"/>
                <a:cs typeface="+mn-cs"/>
              </a:rPr>
              <a:t> . A higher (faster) learning rate means that </a:t>
            </a:r>
            <a:endParaRPr lang="en-US" dirty="0"/>
          </a:p>
          <a:p>
            <a:r>
              <a:rPr lang="en-US" sz="1200" i="1" kern="1200" dirty="0" err="1">
                <a:solidFill>
                  <a:schemeClr val="tx1"/>
                </a:solidFill>
                <a:effectLst/>
                <a:latin typeface="+mn-lt"/>
                <a:ea typeface="+mn-ea"/>
                <a:cs typeface="+mn-cs"/>
              </a:rPr>
              <a:t>dw</a:t>
            </a:r>
            <a:br>
              <a:rPr lang="en-US" sz="1200" i="1"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should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more on each step. The change we make in our parameter is the </a:t>
            </a:r>
            <a:endParaRPr lang="en-US" dirty="0"/>
          </a:p>
          <a:p>
            <a:r>
              <a:rPr lang="en-US" sz="1200" kern="1200" dirty="0">
                <a:solidFill>
                  <a:schemeClr val="tx1"/>
                </a:solidFill>
                <a:effectLst/>
                <a:latin typeface="+mn-lt"/>
                <a:ea typeface="+mn-ea"/>
                <a:cs typeface="+mn-cs"/>
              </a:rPr>
              <a:t>learning rate times the gradient (or the slope, in our single-variable example):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73</a:t>
            </a:fld>
            <a:endParaRPr lang="en-US"/>
          </a:p>
        </p:txBody>
      </p:sp>
    </p:spTree>
    <p:extLst>
      <p:ext uri="{BB962C8B-B14F-4D97-AF65-F5344CB8AC3E}">
        <p14:creationId xmlns:p14="http://schemas.microsoft.com/office/powerpoint/2010/main" val="3842137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let’s extend the intuition from a function of one scalar variable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to many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variables, because we don’t just want to move left or right, we want to know where in the N-dimensional space (of the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parameters that make up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we should move.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is just such a vector; it expresses the directional components of the sharpest slope along each of those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dimensions. If we’re just imagining two weight dimension (say for one weight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one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might be a vector with two orthogonal components, each of which tells us how much the ground slopes in the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dimension and in the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dimension.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74</a:t>
            </a:fld>
            <a:endParaRPr lang="en-US"/>
          </a:p>
        </p:txBody>
      </p:sp>
    </p:spTree>
    <p:extLst>
      <p:ext uri="{BB962C8B-B14F-4D97-AF65-F5344CB8AC3E}">
        <p14:creationId xmlns:p14="http://schemas.microsoft.com/office/powerpoint/2010/main" val="15111992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The gradient is then defined as a vector of these partials. We’ll represent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as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to make the dependence 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more obvious.</a:t>
            </a:r>
          </a:p>
          <a:p>
            <a:endParaRPr lang="en-US" sz="120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t>
            </a:r>
            <a:r>
              <a:rPr lang="en-US" sz="1200" b="1" i="0" u="none" strike="noStrike" kern="1200" baseline="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Del</a:t>
            </a:r>
            <a:r>
              <a:rPr lang="en-US" sz="1200" b="0" i="0" u="none" strike="noStrike" kern="1200" dirty="0">
                <a:solidFill>
                  <a:schemeClr val="tx1"/>
                </a:solidFill>
                <a:effectLst/>
                <a:latin typeface="+mn-lt"/>
                <a:ea typeface="+mn-ea"/>
                <a:cs typeface="+mn-cs"/>
              </a:rPr>
              <a:t>, or </a:t>
            </a:r>
            <a:r>
              <a:rPr lang="en-US" sz="1200" b="1" i="0" u="none" strike="noStrike" kern="1200" dirty="0" err="1">
                <a:solidFill>
                  <a:schemeClr val="tx1"/>
                </a:solidFill>
                <a:effectLst/>
                <a:latin typeface="+mn-lt"/>
                <a:ea typeface="+mn-ea"/>
                <a:cs typeface="+mn-cs"/>
              </a:rPr>
              <a:t>nabla</a:t>
            </a:r>
            <a:r>
              <a:rPr lang="en-US" sz="1200" b="0" i="0" u="none" strike="noStrike" kern="1200" dirty="0">
                <a:solidFill>
                  <a:schemeClr val="tx1"/>
                </a:solidFill>
                <a:effectLst/>
                <a:latin typeface="+mn-lt"/>
                <a:ea typeface="+mn-ea"/>
                <a:cs typeface="+mn-cs"/>
              </a:rPr>
              <a:t>, is an </a:t>
            </a:r>
            <a:r>
              <a:rPr lang="en-US" sz="1200" b="0" i="0" u="none" strike="noStrike" kern="1200" dirty="0">
                <a:solidFill>
                  <a:schemeClr val="tx1"/>
                </a:solidFill>
                <a:effectLst/>
                <a:latin typeface="+mn-lt"/>
                <a:ea typeface="+mn-ea"/>
                <a:cs typeface="+mn-cs"/>
                <a:hlinkClick r:id="rId3" tooltip="Operator (mathematics)"/>
              </a:rPr>
              <a:t>operator</a:t>
            </a:r>
            <a:r>
              <a:rPr lang="en-US" sz="1200" b="0" i="0" u="none" strike="noStrike" kern="1200" dirty="0">
                <a:solidFill>
                  <a:schemeClr val="tx1"/>
                </a:solidFill>
                <a:effectLst/>
                <a:latin typeface="+mn-lt"/>
                <a:ea typeface="+mn-ea"/>
                <a:cs typeface="+mn-cs"/>
              </a:rPr>
              <a:t> used in mathematics, in particular in </a:t>
            </a:r>
            <a:r>
              <a:rPr lang="en-US" sz="1200" b="0" i="0" u="none" strike="noStrike" kern="1200" dirty="0">
                <a:solidFill>
                  <a:schemeClr val="tx1"/>
                </a:solidFill>
                <a:effectLst/>
                <a:latin typeface="+mn-lt"/>
                <a:ea typeface="+mn-ea"/>
                <a:cs typeface="+mn-cs"/>
                <a:hlinkClick r:id="rId4" tooltip="Vector calculus"/>
              </a:rPr>
              <a:t>vector calculus</a:t>
            </a:r>
            <a:r>
              <a:rPr lang="en-US" sz="1200" b="0" i="0" u="none" strike="noStrike" kern="1200" dirty="0">
                <a:solidFill>
                  <a:schemeClr val="tx1"/>
                </a:solidFill>
                <a:effectLst/>
                <a:latin typeface="+mn-lt"/>
                <a:ea typeface="+mn-ea"/>
                <a:cs typeface="+mn-cs"/>
              </a:rPr>
              <a:t>, as a </a:t>
            </a:r>
            <a:r>
              <a:rPr lang="en-US" sz="1200" b="0" i="0" u="none" strike="noStrike" kern="1200" dirty="0">
                <a:solidFill>
                  <a:schemeClr val="tx1"/>
                </a:solidFill>
                <a:effectLst/>
                <a:latin typeface="+mn-lt"/>
                <a:ea typeface="+mn-ea"/>
                <a:cs typeface="+mn-cs"/>
                <a:hlinkClick r:id="rId5" tooltip="Vector (geometry)"/>
              </a:rPr>
              <a:t>vector</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6" tooltip="Differential operator"/>
              </a:rPr>
              <a:t>differential operator</a:t>
            </a:r>
            <a:r>
              <a:rPr lang="en-US" sz="1200" b="0" i="0" u="none" strike="noStrike" kern="1200" dirty="0">
                <a:solidFill>
                  <a:schemeClr val="tx1"/>
                </a:solidFill>
                <a:effectLst/>
                <a:latin typeface="+mn-lt"/>
                <a:ea typeface="+mn-ea"/>
                <a:cs typeface="+mn-cs"/>
              </a:rPr>
              <a:t>, usually represented by the </a:t>
            </a:r>
            <a:r>
              <a:rPr lang="en-US" sz="1200" b="0" i="0" u="none" strike="noStrike" kern="1200" dirty="0">
                <a:solidFill>
                  <a:schemeClr val="tx1"/>
                </a:solidFill>
                <a:effectLst/>
                <a:latin typeface="+mn-lt"/>
                <a:ea typeface="+mn-ea"/>
                <a:cs typeface="+mn-cs"/>
                <a:hlinkClick r:id="rId7" tooltip="Nabla symbol"/>
              </a:rPr>
              <a:t>nabla symbol</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75</a:t>
            </a:fld>
            <a:endParaRPr lang="en-US"/>
          </a:p>
        </p:txBody>
      </p:sp>
    </p:spTree>
    <p:extLst>
      <p:ext uri="{BB962C8B-B14F-4D97-AF65-F5344CB8AC3E}">
        <p14:creationId xmlns:p14="http://schemas.microsoft.com/office/powerpoint/2010/main" val="925682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C1186323-23FC-C745-A59E-E7A0F69F23C3}" type="slidenum">
              <a:rPr lang="en-US"/>
              <a:pPr/>
              <a:t>9</a:t>
            </a:fld>
            <a:endParaRPr lang="en-US"/>
          </a:p>
        </p:txBody>
      </p:sp>
      <p:sp>
        <p:nvSpPr>
          <p:cNvPr id="30723" name="Rectangle 2"/>
          <p:cNvSpPr>
            <a:spLocks noGrp="1" noRot="1" noChangeAspect="1" noChangeArrowheads="1"/>
          </p:cNvSpPr>
          <p:nvPr>
            <p:ph type="sldImg"/>
          </p:nvPr>
        </p:nvSpPr>
        <p:spPr>
          <a:solidFill>
            <a:srgbClr val="FFFFFF"/>
          </a:solidFill>
          <a:ln/>
        </p:spPr>
      </p:sp>
      <p:sp>
        <p:nvSpPr>
          <p:cNvPr id="30724"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34029755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in Eq. 5.17 that the gradient with respect to a single weight </a:t>
            </a:r>
            <a:r>
              <a:rPr lang="en-US" sz="1200" i="1" kern="1200" dirty="0">
                <a:solidFill>
                  <a:schemeClr val="tx1"/>
                </a:solidFill>
                <a:effectLst/>
                <a:latin typeface="+mn-lt"/>
                <a:ea typeface="+mn-ea"/>
                <a:cs typeface="+mn-cs"/>
              </a:rPr>
              <a:t>w j </a:t>
            </a:r>
            <a:r>
              <a:rPr lang="en-US" sz="1200" kern="1200" dirty="0">
                <a:solidFill>
                  <a:schemeClr val="tx1"/>
                </a:solidFill>
                <a:effectLst/>
                <a:latin typeface="+mn-lt"/>
                <a:ea typeface="+mn-ea"/>
                <a:cs typeface="+mn-cs"/>
              </a:rPr>
              <a:t>represents a very intuitive value: the difference between the true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and our estimated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for that observation, multiplied by the corresponding input value </a:t>
            </a:r>
            <a:r>
              <a:rPr lang="en-US" sz="1200" i="1" kern="1200" dirty="0">
                <a:solidFill>
                  <a:schemeClr val="tx1"/>
                </a:solidFill>
                <a:effectLst/>
                <a:latin typeface="+mn-lt"/>
                <a:ea typeface="+mn-ea"/>
                <a:cs typeface="+mn-cs"/>
              </a:rPr>
              <a:t>x j </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76</a:t>
            </a:fld>
            <a:endParaRPr lang="en-US"/>
          </a:p>
        </p:txBody>
      </p:sp>
    </p:spTree>
    <p:extLst>
      <p:ext uri="{BB962C8B-B14F-4D97-AF65-F5344CB8AC3E}">
        <p14:creationId xmlns:p14="http://schemas.microsoft.com/office/powerpoint/2010/main" val="11889251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78</a:t>
            </a:fld>
            <a:endParaRPr lang="en-US"/>
          </a:p>
        </p:txBody>
      </p:sp>
    </p:spTree>
    <p:extLst>
      <p:ext uri="{BB962C8B-B14F-4D97-AF65-F5344CB8AC3E}">
        <p14:creationId xmlns:p14="http://schemas.microsoft.com/office/powerpoint/2010/main" val="13673252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Stochastic gradient descent is an online algorithm that minimizes the loss function by computing its gradient after </a:t>
            </a:r>
            <a:r>
              <a:rPr lang="en-US" sz="1200" b="1" kern="1200" dirty="0">
                <a:solidFill>
                  <a:schemeClr val="tx1"/>
                </a:solidFill>
                <a:effectLst/>
                <a:latin typeface="+mn-lt"/>
                <a:ea typeface="+mn-ea"/>
                <a:cs typeface="+mn-cs"/>
              </a:rPr>
              <a:t>each training example</a:t>
            </a:r>
            <a:r>
              <a:rPr lang="en-US" sz="1200" kern="1200" dirty="0">
                <a:solidFill>
                  <a:schemeClr val="tx1"/>
                </a:solidFill>
                <a:effectLst/>
                <a:latin typeface="+mn-lt"/>
                <a:ea typeface="+mn-ea"/>
                <a:cs typeface="+mn-cs"/>
              </a:rPr>
              <a:t>, and nudging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right direction (the opposite direction of the gradient).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Stochastic gradient descent is called </a:t>
            </a:r>
            <a:r>
              <a:rPr lang="en-US" sz="1200" b="1" kern="1200" dirty="0">
                <a:solidFill>
                  <a:schemeClr val="tx1"/>
                </a:solidFill>
                <a:effectLst/>
                <a:latin typeface="+mn-lt"/>
                <a:ea typeface="+mn-ea"/>
                <a:cs typeface="+mn-cs"/>
              </a:rPr>
              <a:t>stochastic</a:t>
            </a:r>
            <a:r>
              <a:rPr lang="en-US" sz="1200" kern="1200" dirty="0">
                <a:solidFill>
                  <a:schemeClr val="tx1"/>
                </a:solidFill>
                <a:effectLst/>
                <a:latin typeface="+mn-lt"/>
                <a:ea typeface="+mn-ea"/>
                <a:cs typeface="+mn-cs"/>
              </a:rPr>
              <a:t> because it chooses a </a:t>
            </a:r>
            <a:r>
              <a:rPr lang="en-US" sz="1200" b="1" kern="1200" dirty="0">
                <a:solidFill>
                  <a:schemeClr val="tx1"/>
                </a:solidFill>
                <a:effectLst/>
                <a:latin typeface="+mn-lt"/>
                <a:ea typeface="+mn-ea"/>
                <a:cs typeface="+mn-cs"/>
              </a:rPr>
              <a:t>single random example </a:t>
            </a:r>
            <a:r>
              <a:rPr lang="en-US" sz="1200" kern="1200" dirty="0">
                <a:solidFill>
                  <a:schemeClr val="tx1"/>
                </a:solidFill>
                <a:effectLst/>
                <a:latin typeface="+mn-lt"/>
                <a:ea typeface="+mn-ea"/>
                <a:cs typeface="+mn-cs"/>
              </a:rPr>
              <a:t>at a time, moving the weights so as to improve performance on that single example. That can result in very choppy movements, so it’s also common to do </a:t>
            </a:r>
            <a:r>
              <a:rPr lang="en-US" sz="1200" b="0" kern="1200" dirty="0" err="1">
                <a:solidFill>
                  <a:schemeClr val="tx1"/>
                </a:solidFill>
                <a:effectLst/>
                <a:latin typeface="+mn-lt"/>
                <a:ea typeface="+mn-ea"/>
                <a:cs typeface="+mn-cs"/>
              </a:rPr>
              <a:t>minibatch</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gradient descent, which computes the gradient over batches of train-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instances rather than a single instance.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stochastic gradient descent algorithm. Step 1 (computing the loss) is used to report how well we are doing on the current tuple. The algorithm can terminate when it converges (or when the gradient &lt; </a:t>
            </a:r>
            <a:r>
              <a:rPr lang="en-US" sz="1200" kern="1200" dirty="0" err="1">
                <a:solidFill>
                  <a:schemeClr val="tx1"/>
                </a:solidFill>
                <a:effectLst/>
                <a:latin typeface="+mn-lt"/>
                <a:ea typeface="+mn-ea"/>
                <a:cs typeface="+mn-cs"/>
              </a:rPr>
              <a:t>ε</a:t>
            </a:r>
            <a:r>
              <a:rPr lang="en-US" sz="1200" kern="1200" dirty="0">
                <a:solidFill>
                  <a:schemeClr val="tx1"/>
                </a:solidFill>
                <a:effectLst/>
                <a:latin typeface="+mn-lt"/>
                <a:ea typeface="+mn-ea"/>
                <a:cs typeface="+mn-cs"/>
              </a:rPr>
              <a:t>), or when progress halts (for example when the loss starts going up on a held-out set).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learning rate </a:t>
            </a:r>
            <a:r>
              <a:rPr lang="en-US" sz="1200" kern="1200" dirty="0" err="1">
                <a:solidFill>
                  <a:schemeClr val="tx1"/>
                </a:solidFill>
                <a:effectLst/>
                <a:latin typeface="+mn-lt"/>
                <a:ea typeface="+mn-ea"/>
                <a:cs typeface="+mn-cs"/>
              </a:rPr>
              <a:t>η</a:t>
            </a:r>
            <a:r>
              <a:rPr lang="en-US" sz="1200" kern="1200" dirty="0">
                <a:solidFill>
                  <a:schemeClr val="tx1"/>
                </a:solidFill>
                <a:effectLst/>
                <a:latin typeface="+mn-lt"/>
                <a:ea typeface="+mn-ea"/>
                <a:cs typeface="+mn-cs"/>
              </a:rPr>
              <a:t> is a parameter that must be adjusted. If it’s too high, the learner will take steps that are too large, overshooting the minimum of the loss </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If it’s too low, the learner will take steps that are too small, and take too long to get to the minimum. It is most common to begin the learning rate at a higher value, and then slowly decrease it, so that it is a function of the iteration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of training; you will sometimes see the notation </a:t>
            </a:r>
            <a:r>
              <a:rPr lang="en-US" sz="1200" kern="1200" dirty="0" err="1">
                <a:solidFill>
                  <a:schemeClr val="tx1"/>
                </a:solidFill>
                <a:effectLst/>
                <a:latin typeface="+mn-lt"/>
                <a:ea typeface="+mn-ea"/>
                <a:cs typeface="+mn-cs"/>
              </a:rPr>
              <a:t>η</a:t>
            </a:r>
            <a:r>
              <a:rPr lang="en-US" sz="1200" i="1" kern="1200" dirty="0" err="1">
                <a:solidFill>
                  <a:schemeClr val="tx1"/>
                </a:solidFill>
                <a:effectLst/>
                <a:latin typeface="+mn-lt"/>
                <a:ea typeface="+mn-ea"/>
                <a:cs typeface="+mn-cs"/>
              </a:rPr>
              <a:t>k</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mean the value of the learning rate at iteration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79</a:t>
            </a:fld>
            <a:endParaRPr lang="en-US"/>
          </a:p>
        </p:txBody>
      </p:sp>
    </p:spTree>
    <p:extLst>
      <p:ext uri="{BB962C8B-B14F-4D97-AF65-F5344CB8AC3E}">
        <p14:creationId xmlns:p14="http://schemas.microsoft.com/office/powerpoint/2010/main" val="17730133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err="1">
                <a:solidFill>
                  <a:schemeClr val="tx1"/>
                </a:solidFill>
                <a:effectLst/>
                <a:latin typeface="+mn-lt"/>
                <a:ea typeface="+mn-ea"/>
                <a:cs typeface="+mn-cs"/>
              </a:rPr>
              <a:t>todo</a:t>
            </a:r>
            <a:r>
              <a:rPr lang="hr-HR" sz="1200" b="0" kern="1200" dirty="0">
                <a:solidFill>
                  <a:schemeClr val="tx1"/>
                </a:solidFill>
                <a:effectLst/>
                <a:latin typeface="+mn-lt"/>
                <a:ea typeface="+mn-ea"/>
                <a:cs typeface="+mn-cs"/>
              </a:rPr>
              <a:t> – </a:t>
            </a:r>
            <a:r>
              <a:rPr lang="hr-HR" sz="1200" b="0" kern="1200" dirty="0" err="1">
                <a:solidFill>
                  <a:schemeClr val="tx1"/>
                </a:solidFill>
                <a:effectLst/>
                <a:latin typeface="+mn-lt"/>
                <a:ea typeface="+mn-ea"/>
                <a:cs typeface="+mn-cs"/>
              </a:rPr>
              <a:t>add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the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worked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example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from</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textbook</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sectino</a:t>
            </a:r>
            <a:r>
              <a:rPr lang="hr-HR" sz="1200" b="0" kern="1200" dirty="0">
                <a:solidFill>
                  <a:schemeClr val="tx1"/>
                </a:solidFill>
                <a:effectLst/>
                <a:latin typeface="+mn-lt"/>
                <a:ea typeface="+mn-ea"/>
                <a:cs typeface="+mn-cs"/>
              </a:rPr>
              <a:t> 5.4.3 </a:t>
            </a:r>
            <a:endParaRPr lang="hr-HR"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80</a:t>
            </a:fld>
            <a:endParaRPr lang="en-US"/>
          </a:p>
        </p:txBody>
      </p:sp>
    </p:spTree>
    <p:extLst>
      <p:ext uri="{BB962C8B-B14F-4D97-AF65-F5344CB8AC3E}">
        <p14:creationId xmlns:p14="http://schemas.microsoft.com/office/powerpoint/2010/main" val="16165136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err="1">
                <a:solidFill>
                  <a:schemeClr val="tx1"/>
                </a:solidFill>
                <a:effectLst/>
                <a:latin typeface="+mn-lt"/>
                <a:ea typeface="+mn-ea"/>
                <a:cs typeface="+mn-cs"/>
              </a:rPr>
              <a:t>todo</a:t>
            </a:r>
            <a:r>
              <a:rPr lang="hr-HR" sz="1200" b="0" kern="1200" dirty="0">
                <a:solidFill>
                  <a:schemeClr val="tx1"/>
                </a:solidFill>
                <a:effectLst/>
                <a:latin typeface="+mn-lt"/>
                <a:ea typeface="+mn-ea"/>
                <a:cs typeface="+mn-cs"/>
              </a:rPr>
              <a:t> – </a:t>
            </a:r>
            <a:r>
              <a:rPr lang="hr-HR" sz="1200" b="0" kern="1200" dirty="0" err="1">
                <a:solidFill>
                  <a:schemeClr val="tx1"/>
                </a:solidFill>
                <a:effectLst/>
                <a:latin typeface="+mn-lt"/>
                <a:ea typeface="+mn-ea"/>
                <a:cs typeface="+mn-cs"/>
              </a:rPr>
              <a:t>add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the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worked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example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from</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textbook</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sectino</a:t>
            </a:r>
            <a:r>
              <a:rPr lang="hr-HR" sz="1200" b="0" kern="1200" dirty="0">
                <a:solidFill>
                  <a:schemeClr val="tx1"/>
                </a:solidFill>
                <a:effectLst/>
                <a:latin typeface="+mn-lt"/>
                <a:ea typeface="+mn-ea"/>
                <a:cs typeface="+mn-cs"/>
              </a:rPr>
              <a:t> 5.4.3 </a:t>
            </a:r>
            <a:endParaRPr lang="hr-HR"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81</a:t>
            </a:fld>
            <a:endParaRPr lang="en-US"/>
          </a:p>
        </p:txBody>
      </p:sp>
    </p:spTree>
    <p:extLst>
      <p:ext uri="{BB962C8B-B14F-4D97-AF65-F5344CB8AC3E}">
        <p14:creationId xmlns:p14="http://schemas.microsoft.com/office/powerpoint/2010/main" val="1921679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Note that this observation </a:t>
            </a:r>
            <a:r>
              <a:rPr lang="en-US" i="1" dirty="0"/>
              <a:t>x </a:t>
            </a:r>
            <a:r>
              <a:rPr lang="en-US" dirty="0"/>
              <a:t>happened to be a positive example. We would expect that after seeing more negative examples with high counts of negative words, that the weight </a:t>
            </a:r>
            <a:r>
              <a:rPr lang="en-US" i="1" dirty="0"/>
              <a:t>w</a:t>
            </a:r>
            <a:r>
              <a:rPr lang="en-US" dirty="0"/>
              <a:t>2 would shift to have a negative value.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82</a:t>
            </a:fld>
            <a:endParaRPr lang="en-US"/>
          </a:p>
        </p:txBody>
      </p:sp>
    </p:spTree>
    <p:extLst>
      <p:ext uri="{BB962C8B-B14F-4D97-AF65-F5344CB8AC3E}">
        <p14:creationId xmlns:p14="http://schemas.microsoft.com/office/powerpoint/2010/main" val="3937424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is a problem with learning weights that make the model perfectly match the training data. If a feature is perfectly predictive of the outcome because it happens to only occur in one class, it will be assigned a very high weight. The weights for features will attempt to perfectly fit details of the training set, in fact too perfectly, modeling noisy factors that just </a:t>
            </a:r>
            <a:r>
              <a:rPr lang="en-US" sz="1200" kern="1200" dirty="0" err="1">
                <a:solidFill>
                  <a:schemeClr val="tx1"/>
                </a:solidFill>
                <a:effectLst/>
                <a:latin typeface="+mn-lt"/>
                <a:ea typeface="+mn-ea"/>
                <a:cs typeface="+mn-cs"/>
              </a:rPr>
              <a:t>accid</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entally</a:t>
            </a:r>
            <a:r>
              <a:rPr lang="en-US" sz="1200" kern="1200" dirty="0">
                <a:solidFill>
                  <a:schemeClr val="tx1"/>
                </a:solidFill>
                <a:effectLst/>
                <a:latin typeface="+mn-lt"/>
                <a:ea typeface="+mn-ea"/>
                <a:cs typeface="+mn-cs"/>
              </a:rPr>
              <a:t> correlate with the class. This problem is called </a:t>
            </a:r>
            <a:r>
              <a:rPr lang="en-US" sz="1200" b="0" kern="1200" dirty="0">
                <a:solidFill>
                  <a:schemeClr val="tx1"/>
                </a:solidFill>
                <a:effectLst/>
                <a:latin typeface="+mn-lt"/>
                <a:ea typeface="+mn-ea"/>
                <a:cs typeface="+mn-cs"/>
              </a:rPr>
              <a:t>overfitting.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L1 regularization </a:t>
            </a:r>
            <a:r>
              <a:rPr lang="en-US" sz="1200" kern="1200" dirty="0">
                <a:solidFill>
                  <a:schemeClr val="tx1"/>
                </a:solidFill>
                <a:effectLst/>
                <a:latin typeface="+mn-lt"/>
                <a:ea typeface="+mn-ea"/>
                <a:cs typeface="+mn-cs"/>
              </a:rPr>
              <a:t>is a linear function of the weight values, named after the L1 norm, the sum of the absolute values of the weights, or </a:t>
            </a:r>
            <a:r>
              <a:rPr lang="en-US" sz="1200" b="0" kern="1200" dirty="0">
                <a:solidFill>
                  <a:schemeClr val="tx1"/>
                </a:solidFill>
                <a:effectLst/>
                <a:latin typeface="+mn-lt"/>
                <a:ea typeface="+mn-ea"/>
                <a:cs typeface="+mn-cs"/>
              </a:rPr>
              <a:t>Manhattan distance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L2 regularization </a:t>
            </a:r>
            <a:r>
              <a:rPr lang="en-US" sz="1200" kern="1200" dirty="0">
                <a:solidFill>
                  <a:schemeClr val="tx1"/>
                </a:solidFill>
                <a:effectLst/>
                <a:latin typeface="+mn-lt"/>
                <a:ea typeface="+mn-ea"/>
                <a:cs typeface="+mn-cs"/>
              </a:rPr>
              <a:t>is a quadratic function of the weight values, named because it uses the (square of the) L2 norm of the weight values. The L2 norm,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||2, is the same as the </a:t>
            </a:r>
            <a:r>
              <a:rPr lang="en-US" sz="1200" b="0" kern="1200" dirty="0">
                <a:solidFill>
                  <a:schemeClr val="tx1"/>
                </a:solidFill>
                <a:effectLst/>
                <a:latin typeface="+mn-lt"/>
                <a:ea typeface="+mn-ea"/>
                <a:cs typeface="+mn-cs"/>
              </a:rPr>
              <a:t>Euclidean distance </a:t>
            </a:r>
            <a:r>
              <a:rPr lang="en-US" sz="1200" kern="1200" dirty="0">
                <a:solidFill>
                  <a:schemeClr val="tx1"/>
                </a:solidFill>
                <a:effectLst/>
                <a:latin typeface="+mn-lt"/>
                <a:ea typeface="+mn-ea"/>
                <a:cs typeface="+mn-cs"/>
              </a:rPr>
              <a:t>of the vector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from the origin.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L2 regularization is easier to optimize because of its simple derivative,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while L1 regularization is more complex (the derivative is non-continuous at zero).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84</a:t>
            </a:fld>
            <a:endParaRPr lang="en-US"/>
          </a:p>
        </p:txBody>
      </p:sp>
    </p:spTree>
    <p:extLst>
      <p:ext uri="{BB962C8B-B14F-4D97-AF65-F5344CB8AC3E}">
        <p14:creationId xmlns:p14="http://schemas.microsoft.com/office/powerpoint/2010/main" val="12218558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such cases we use </a:t>
            </a:r>
            <a:r>
              <a:rPr lang="en-US" sz="1200" b="0" kern="1200" dirty="0">
                <a:solidFill>
                  <a:schemeClr val="tx1"/>
                </a:solidFill>
                <a:effectLst/>
                <a:latin typeface="+mn-lt"/>
                <a:ea typeface="+mn-ea"/>
                <a:cs typeface="+mn-cs"/>
              </a:rPr>
              <a:t>multinomial logistic regression</a:t>
            </a:r>
            <a:r>
              <a:rPr lang="en-US" sz="1200" kern="1200" dirty="0">
                <a:solidFill>
                  <a:schemeClr val="tx1"/>
                </a:solidFill>
                <a:effectLst/>
                <a:latin typeface="+mn-lt"/>
                <a:ea typeface="+mn-ea"/>
                <a:cs typeface="+mn-cs"/>
              </a:rPr>
              <a:t>, also called </a:t>
            </a:r>
            <a:r>
              <a:rPr lang="en-US" sz="1200" b="0" kern="1200" dirty="0" err="1">
                <a:solidFill>
                  <a:schemeClr val="tx1"/>
                </a:solidFill>
                <a:effectLst/>
                <a:latin typeface="+mn-lt"/>
                <a:ea typeface="+mn-ea"/>
                <a:cs typeface="+mn-cs"/>
              </a:rPr>
              <a:t>softmax</a:t>
            </a:r>
            <a:r>
              <a:rPr lang="en-US" sz="1200" b="0" kern="1200" dirty="0">
                <a:solidFill>
                  <a:schemeClr val="tx1"/>
                </a:solidFill>
                <a:effectLst/>
                <a:latin typeface="+mn-lt"/>
                <a:ea typeface="+mn-ea"/>
                <a:cs typeface="+mn-cs"/>
              </a:rPr>
              <a:t> re- </a:t>
            </a:r>
            <a:r>
              <a:rPr lang="en-US" sz="1200" b="0" kern="1200" dirty="0" err="1">
                <a:solidFill>
                  <a:schemeClr val="tx1"/>
                </a:solidFill>
                <a:effectLst/>
                <a:latin typeface="+mn-lt"/>
                <a:ea typeface="+mn-ea"/>
                <a:cs typeface="+mn-cs"/>
              </a:rPr>
              <a:t>gression</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historically, the </a:t>
            </a:r>
            <a:r>
              <a:rPr lang="en-US" sz="1200" b="0" kern="1200" dirty="0" err="1">
                <a:solidFill>
                  <a:schemeClr val="tx1"/>
                </a:solidFill>
                <a:effectLst/>
                <a:latin typeface="+mn-lt"/>
                <a:ea typeface="+mn-ea"/>
                <a:cs typeface="+mn-cs"/>
              </a:rPr>
              <a:t>maxent</a:t>
            </a:r>
            <a:r>
              <a:rPr lang="en-US" sz="1200" b="0" kern="1200" dirty="0">
                <a:solidFill>
                  <a:schemeClr val="tx1"/>
                </a:solidFill>
                <a:effectLst/>
                <a:latin typeface="+mn-lt"/>
                <a:ea typeface="+mn-ea"/>
                <a:cs typeface="+mn-cs"/>
              </a:rPr>
              <a:t> classifier</a:t>
            </a:r>
            <a:r>
              <a:rPr lang="en-US" sz="1200" kern="1200" dirty="0">
                <a:solidFill>
                  <a:schemeClr val="tx1"/>
                </a:solidFill>
                <a:effectLst/>
                <a:latin typeface="+mn-lt"/>
                <a:ea typeface="+mn-ea"/>
                <a:cs typeface="+mn-cs"/>
              </a:rPr>
              <a:t>).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function takes a vector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err="1">
                <a:solidFill>
                  <a:schemeClr val="tx1"/>
                </a:solidFill>
                <a:effectLst/>
                <a:latin typeface="+mn-lt"/>
                <a:ea typeface="+mn-ea"/>
                <a:cs typeface="+mn-cs"/>
              </a:rPr>
              <a:t>zk</a:t>
            </a:r>
            <a:r>
              <a:rPr lang="en-US" sz="1200" kern="1200" dirty="0">
                <a:solidFill>
                  <a:schemeClr val="tx1"/>
                </a:solidFill>
                <a:effectLst/>
                <a:latin typeface="+mn-lt"/>
                <a:ea typeface="+mn-ea"/>
                <a:cs typeface="+mn-cs"/>
              </a:rPr>
              <a:t>] of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arbitrary values and maps them to a probability distribution, with each value in the range (0,1), and all the values summing to 1. Like the sigmoid, it is an exponential function.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85</a:t>
            </a:fld>
            <a:endParaRPr lang="en-US"/>
          </a:p>
        </p:txBody>
      </p:sp>
    </p:spTree>
    <p:extLst>
      <p:ext uri="{BB962C8B-B14F-4D97-AF65-F5344CB8AC3E}">
        <p14:creationId xmlns:p14="http://schemas.microsoft.com/office/powerpoint/2010/main" val="13286619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200" kern="1200" dirty="0">
                <a:solidFill>
                  <a:schemeClr val="tx1"/>
                </a:solidFill>
                <a:effectLst/>
                <a:latin typeface="+mn-lt"/>
                <a:ea typeface="+mn-ea"/>
                <a:cs typeface="+mn-cs"/>
              </a:rPr>
              <a:t>0.6+1.1 −1.5+1.2+3.2−1.1</a:t>
            </a:r>
            <a:r>
              <a:rPr lang="en-US" sz="1200" kern="1200" baseline="0" dirty="0">
                <a:solidFill>
                  <a:schemeClr val="tx1"/>
                </a:solidFill>
                <a:effectLst/>
                <a:latin typeface="+mn-lt"/>
                <a:ea typeface="+mn-ea"/>
                <a:cs typeface="+mn-cs"/>
              </a:rPr>
              <a:t> = 3.5</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mr-IN" sz="1200" kern="1200" dirty="0">
                <a:solidFill>
                  <a:schemeClr val="tx1"/>
                </a:solidFill>
                <a:effectLst/>
                <a:latin typeface="+mn-lt"/>
                <a:ea typeface="+mn-ea"/>
                <a:cs typeface="+mn-cs"/>
              </a:rPr>
              <a:t>0.054+0.090+0.007+0.099+0.74+0.010</a:t>
            </a:r>
            <a:r>
              <a:rPr lang="en-US" sz="1200" kern="1200" dirty="0">
                <a:solidFill>
                  <a:schemeClr val="tx1"/>
                </a:solidFill>
                <a:effectLst/>
                <a:latin typeface="+mn-lt"/>
                <a:ea typeface="+mn-ea"/>
                <a:cs typeface="+mn-cs"/>
              </a:rPr>
              <a:t> = 1</a:t>
            </a:r>
            <a:endParaRPr lang="mr-IN"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86</a:t>
            </a:fld>
            <a:endParaRPr lang="en-US"/>
          </a:p>
        </p:txBody>
      </p:sp>
    </p:spTree>
    <p:extLst>
      <p:ext uri="{BB962C8B-B14F-4D97-AF65-F5344CB8AC3E}">
        <p14:creationId xmlns:p14="http://schemas.microsoft.com/office/powerpoint/2010/main" val="20801662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upload.wikimedia.org</a:t>
            </a:r>
            <a:r>
              <a:rPr lang="en-US" dirty="0"/>
              <a:t>/</a:t>
            </a:r>
            <a:r>
              <a:rPr lang="en-US" dirty="0" err="1"/>
              <a:t>wikipedia</a:t>
            </a:r>
            <a:r>
              <a:rPr lang="en-US" dirty="0"/>
              <a:t>/commons/8/84/Ski_</a:t>
            </a:r>
            <a:r>
              <a:rPr lang="en-US" dirty="0" err="1"/>
              <a:t>Famille</a:t>
            </a:r>
            <a:r>
              <a:rPr lang="en-US" dirty="0"/>
              <a:t>_-_</a:t>
            </a:r>
            <a:r>
              <a:rPr lang="en-US" dirty="0" err="1"/>
              <a:t>Family_Ski_Holidays.jpg</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87</a:t>
            </a:fld>
            <a:endParaRPr lang="en-US"/>
          </a:p>
        </p:txBody>
      </p:sp>
    </p:spTree>
    <p:extLst>
      <p:ext uri="{BB962C8B-B14F-4D97-AF65-F5344CB8AC3E}">
        <p14:creationId xmlns:p14="http://schemas.microsoft.com/office/powerpoint/2010/main" val="1045060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0C9BB694-CB85-1C42-BB21-6EC89F24E5E0}" type="slidenum">
              <a:rPr lang="en-US"/>
              <a:pPr/>
              <a:t>10</a:t>
            </a:fld>
            <a:endParaRPr lang="en-US"/>
          </a:p>
        </p:txBody>
      </p:sp>
      <p:sp>
        <p:nvSpPr>
          <p:cNvPr id="32771" name="Rectangle 2"/>
          <p:cNvSpPr>
            <a:spLocks noGrp="1" noRot="1" noChangeAspect="1" noChangeArrowheads="1"/>
          </p:cNvSpPr>
          <p:nvPr>
            <p:ph type="sldImg"/>
          </p:nvPr>
        </p:nvSpPr>
        <p:spPr>
          <a:solidFill>
            <a:srgbClr val="FFFFFF"/>
          </a:solidFill>
          <a:ln/>
        </p:spPr>
      </p:sp>
      <p:sp>
        <p:nvSpPr>
          <p:cNvPr id="32772"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3094351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CA24F83C-53AC-F24F-80E2-C55109AFC467}" type="slidenum">
              <a:rPr lang="en-US"/>
              <a:pPr/>
              <a:t>11</a:t>
            </a:fld>
            <a:endParaRPr lang="en-US"/>
          </a:p>
        </p:txBody>
      </p:sp>
      <p:sp>
        <p:nvSpPr>
          <p:cNvPr id="34819" name="Rectangle 2"/>
          <p:cNvSpPr>
            <a:spLocks noGrp="1" noRot="1" noChangeAspect="1" noChangeArrowheads="1"/>
          </p:cNvSpPr>
          <p:nvPr>
            <p:ph type="sldImg"/>
          </p:nvPr>
        </p:nvSpPr>
        <p:spPr>
          <a:solidFill>
            <a:srgbClr val="FFFFFF"/>
          </a:solidFill>
          <a:ln/>
        </p:spPr>
      </p:sp>
      <p:sp>
        <p:nvSpPr>
          <p:cNvPr id="34820"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1029243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reason it’s helpful to have </a:t>
            </a:r>
            <a:r>
              <a:rPr lang="en-US" sz="1200" b="0" kern="1200" dirty="0" err="1">
                <a:solidFill>
                  <a:schemeClr val="tx1"/>
                </a:solidFill>
                <a:effectLst/>
                <a:latin typeface="+mn-lt"/>
                <a:ea typeface="+mn-ea"/>
                <a:cs typeface="+mn-cs"/>
              </a:rPr>
              <a:t>subword</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tokens is to deal with unknown words.  Unknown words are particularly relevant for machine learning systems. As we will see in the next chapter, machine learning systems often learn some facts about words in one corpus (a </a:t>
            </a:r>
            <a:r>
              <a:rPr lang="en-US" sz="1200" b="0" kern="1200" dirty="0">
                <a:solidFill>
                  <a:schemeClr val="tx1"/>
                </a:solidFill>
                <a:effectLst/>
                <a:latin typeface="+mn-lt"/>
                <a:ea typeface="+mn-ea"/>
                <a:cs typeface="+mn-cs"/>
              </a:rPr>
              <a:t>training </a:t>
            </a:r>
            <a:r>
              <a:rPr lang="en-US" sz="1200" kern="1200" dirty="0">
                <a:solidFill>
                  <a:schemeClr val="tx1"/>
                </a:solidFill>
                <a:effectLst/>
                <a:latin typeface="+mn-lt"/>
                <a:ea typeface="+mn-ea"/>
                <a:cs typeface="+mn-cs"/>
              </a:rPr>
              <a:t>corpus) and then use these facts to make decisions about a separate </a:t>
            </a:r>
            <a:r>
              <a:rPr lang="en-US" sz="1200" b="0" kern="1200" dirty="0">
                <a:solidFill>
                  <a:schemeClr val="tx1"/>
                </a:solidFill>
                <a:effectLst/>
                <a:latin typeface="+mn-lt"/>
                <a:ea typeface="+mn-ea"/>
                <a:cs typeface="+mn-cs"/>
              </a:rPr>
              <a:t>test </a:t>
            </a:r>
            <a:r>
              <a:rPr lang="en-US" sz="1200" kern="1200" dirty="0">
                <a:solidFill>
                  <a:schemeClr val="tx1"/>
                </a:solidFill>
                <a:effectLst/>
                <a:latin typeface="+mn-lt"/>
                <a:ea typeface="+mn-ea"/>
                <a:cs typeface="+mn-cs"/>
              </a:rPr>
              <a:t>corpus and its words. Thus if our training corpus contains, say the words </a:t>
            </a:r>
            <a:r>
              <a:rPr lang="en-US" sz="1200" i="1" kern="1200" dirty="0">
                <a:solidFill>
                  <a:schemeClr val="tx1"/>
                </a:solidFill>
                <a:effectLst/>
                <a:latin typeface="+mn-lt"/>
                <a:ea typeface="+mn-ea"/>
                <a:cs typeface="+mn-cs"/>
              </a:rPr>
              <a:t>low</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lowest</a:t>
            </a:r>
            <a:r>
              <a:rPr lang="en-US" sz="1200" kern="1200" dirty="0">
                <a:solidFill>
                  <a:schemeClr val="tx1"/>
                </a:solidFill>
                <a:effectLst/>
                <a:latin typeface="+mn-lt"/>
                <a:ea typeface="+mn-ea"/>
                <a:cs typeface="+mn-cs"/>
              </a:rPr>
              <a:t>, but not </a:t>
            </a:r>
            <a:r>
              <a:rPr lang="en-US" sz="1200" i="1" kern="1200" dirty="0">
                <a:solidFill>
                  <a:schemeClr val="tx1"/>
                </a:solidFill>
                <a:effectLst/>
                <a:latin typeface="+mn-lt"/>
                <a:ea typeface="+mn-ea"/>
                <a:cs typeface="+mn-cs"/>
              </a:rPr>
              <a:t>lower</a:t>
            </a:r>
            <a:r>
              <a:rPr lang="en-US" sz="1200" kern="1200" dirty="0">
                <a:solidFill>
                  <a:schemeClr val="tx1"/>
                </a:solidFill>
                <a:effectLst/>
                <a:latin typeface="+mn-lt"/>
                <a:ea typeface="+mn-ea"/>
                <a:cs typeface="+mn-cs"/>
              </a:rPr>
              <a:t>, but then the word </a:t>
            </a:r>
            <a:r>
              <a:rPr lang="en-US" sz="1200" i="1" kern="1200" dirty="0">
                <a:solidFill>
                  <a:schemeClr val="tx1"/>
                </a:solidFill>
                <a:effectLst/>
                <a:latin typeface="+mn-lt"/>
                <a:ea typeface="+mn-ea"/>
                <a:cs typeface="+mn-cs"/>
              </a:rPr>
              <a:t>lower </a:t>
            </a:r>
            <a:r>
              <a:rPr lang="en-US" sz="1200" kern="1200" dirty="0">
                <a:solidFill>
                  <a:schemeClr val="tx1"/>
                </a:solidFill>
                <a:effectLst/>
                <a:latin typeface="+mn-lt"/>
                <a:ea typeface="+mn-ea"/>
                <a:cs typeface="+mn-cs"/>
              </a:rPr>
              <a:t>appears in our test corpus, our system will not know what to do with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dirty="0"/>
              <a:t>The BPE algorithm tokenizes text, such that most tokens are words, but some tokens are frequent morphemes or other </a:t>
            </a:r>
            <a:r>
              <a:rPr lang="en-US" dirty="0" err="1"/>
              <a:t>subwords</a:t>
            </a:r>
            <a:r>
              <a:rPr lang="en-US" dirty="0"/>
              <a:t> like</a:t>
            </a:r>
            <a:r>
              <a:rPr lang="en-US" i="1" dirty="0"/>
              <a:t> –</a:t>
            </a:r>
            <a:r>
              <a:rPr lang="en-US" i="1" dirty="0" err="1"/>
              <a:t>er</a:t>
            </a:r>
            <a:r>
              <a:rPr lang="en-US" i="1" dirty="0"/>
              <a:t>.</a:t>
            </a:r>
            <a:br>
              <a:rPr lang="en-US" i="1" dirty="0"/>
            </a:br>
            <a:br>
              <a:rPr lang="en-US" i="1" dirty="0"/>
            </a:br>
            <a:r>
              <a:rPr lang="en-US" dirty="0"/>
              <a:t>Unseen word can be represented by combining the parts.</a:t>
            </a:r>
          </a:p>
          <a:p>
            <a:r>
              <a:rPr lang="en-US" dirty="0"/>
              <a:t>BPE was originally used for text compression, but was repurposed for tokenization in 2016 by Rico </a:t>
            </a:r>
            <a:r>
              <a:rPr lang="en-US" dirty="0" err="1"/>
              <a:t>Sennrich</a:t>
            </a:r>
            <a:r>
              <a:rPr lang="en-US" dirty="0"/>
              <a:t>, Barry Haddow, and </a:t>
            </a:r>
            <a:r>
              <a:rPr lang="en-US" dirty="0" err="1"/>
              <a:t>Alexanra</a:t>
            </a:r>
            <a:r>
              <a:rPr lang="en-US" dirty="0"/>
              <a:t> Birch to translate rare and unseen words.</a:t>
            </a:r>
            <a:br>
              <a:rPr lang="en-US" dirty="0"/>
            </a:br>
            <a:br>
              <a:rPr lang="en-US" dirty="0"/>
            </a:br>
            <a:r>
              <a:rPr lang="en-US" dirty="0"/>
              <a:t>Start with a set of symbols that is the set of characters, plus an end of word symbol.</a:t>
            </a:r>
          </a:p>
          <a:p>
            <a:r>
              <a:rPr lang="en-US" dirty="0"/>
              <a: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12</a:t>
            </a:fld>
            <a:endParaRPr lang="en-US"/>
          </a:p>
        </p:txBody>
      </p:sp>
    </p:spTree>
    <p:extLst>
      <p:ext uri="{BB962C8B-B14F-4D97-AF65-F5344CB8AC3E}">
        <p14:creationId xmlns:p14="http://schemas.microsoft.com/office/powerpoint/2010/main" val="476956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10263107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752601"/>
            <a:ext cx="77724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4076701"/>
            <a:ext cx="77724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3406143" y="3406142"/>
            <a:ext cx="68580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sz="1800">
              <a:solidFill>
                <a:srgbClr val="A50021"/>
              </a:solidFill>
              <a:ea typeface="+mn-ea"/>
              <a:cs typeface="+mn-cs"/>
            </a:endParaRPr>
          </a:p>
        </p:txBody>
      </p:sp>
      <p:sp>
        <p:nvSpPr>
          <p:cNvPr id="10" name="Title 1"/>
          <p:cNvSpPr>
            <a:spLocks noGrp="1"/>
          </p:cNvSpPr>
          <p:nvPr>
            <p:ph type="title"/>
          </p:nvPr>
        </p:nvSpPr>
        <p:spPr>
          <a:xfrm>
            <a:off x="1371600" y="508000"/>
            <a:ext cx="74676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527706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1/27/20</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1/27/20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1/27/20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1/27/20</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1/27/20</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1/27/20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1/27/20</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1/27/20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 id="2147483689" r:id="rId10"/>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omputational-linguistics-class.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8.emf"/><Relationship Id="rId5" Type="http://schemas.openxmlformats.org/officeDocument/2006/relationships/oleObject" Target="../embeddings/oleObject2.bin"/><Relationship Id="rId4" Type="http://schemas.openxmlformats.org/officeDocument/2006/relationships/image" Target="../media/image17.em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20.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19.emf"/><Relationship Id="rId4" Type="http://schemas.openxmlformats.org/officeDocument/2006/relationships/oleObject" Target="../embeddings/oleObject3.bin"/></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9.emf"/></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22.emf"/><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oleObject" Target="../embeddings/oleObject7.bin"/><Relationship Id="rId5" Type="http://schemas.openxmlformats.org/officeDocument/2006/relationships/image" Target="../media/image21.emf"/><Relationship Id="rId4" Type="http://schemas.openxmlformats.org/officeDocument/2006/relationships/oleObject" Target="../embeddings/oleObject6.bin"/></Relationships>
</file>

<file path=ppt/slides/_rels/slide39.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4.emf"/><Relationship Id="rId5" Type="http://schemas.openxmlformats.org/officeDocument/2006/relationships/oleObject" Target="../embeddings/oleObject9.bin"/><Relationship Id="rId4" Type="http://schemas.openxmlformats.org/officeDocument/2006/relationships/image" Target="../media/image23.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15.png"/></Relationships>
</file>

<file path=ppt/slides/_rels/slide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customXml" Target="../ink/ink1.xml"/></Relationships>
</file>

<file path=ppt/slides/_rels/slide7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customXml" Target="../ink/ink2.xml"/></Relationships>
</file>

<file path=ppt/slides/_rels/slide7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customXml" Target="../ink/ink3.xml"/><Relationship Id="rId4" Type="http://schemas.openxmlformats.org/officeDocument/2006/relationships/image" Target="../media/image38.emf"/></Relationships>
</file>

<file path=ppt/slides/_rels/slide7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290.png"/><Relationship Id="rId5" Type="http://schemas.openxmlformats.org/officeDocument/2006/relationships/customXml" Target="../ink/ink4.xml"/><Relationship Id="rId4" Type="http://schemas.openxmlformats.org/officeDocument/2006/relationships/image" Target="../media/image40.emf"/></Relationships>
</file>

<file path=ppt/slides/_rels/slide7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7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330.png"/><Relationship Id="rId4" Type="http://schemas.openxmlformats.org/officeDocument/2006/relationships/customXml" Target="../ink/ink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37.png"/></Relationships>
</file>

<file path=ppt/slides/_rels/slide8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43.tif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822960" y="758952"/>
            <a:ext cx="8092440" cy="3566160"/>
          </a:xfrm>
        </p:spPr>
        <p:txBody>
          <a:bodyPr>
            <a:normAutofit fontScale="90000"/>
          </a:bodyPr>
          <a:lstStyle/>
          <a:p>
            <a:r>
              <a:rPr lang="en-US" dirty="0">
                <a:solidFill>
                  <a:srgbClr val="C00000"/>
                </a:solidFill>
              </a:rPr>
              <a:t>CIS 530: Text Processing Wrap up &amp; Logistic Regression</a:t>
            </a:r>
            <a:endParaRPr lang="en-US" dirty="0"/>
          </a:p>
        </p:txBody>
      </p:sp>
      <p:sp>
        <p:nvSpPr>
          <p:cNvPr id="2" name="TextBox 1"/>
          <p:cNvSpPr txBox="1"/>
          <p:nvPr/>
        </p:nvSpPr>
        <p:spPr>
          <a:xfrm>
            <a:off x="5344160" y="3759200"/>
            <a:ext cx="184731" cy="369332"/>
          </a:xfrm>
          <a:prstGeom prst="rect">
            <a:avLst/>
          </a:prstGeom>
          <a:noFill/>
        </p:spPr>
        <p:txBody>
          <a:bodyPr wrap="none" rtlCol="0">
            <a:spAutoFit/>
          </a:bodyPr>
          <a:lstStyle/>
          <a:p>
            <a:endParaRPr lang="en-US" dirty="0"/>
          </a:p>
        </p:txBody>
      </p:sp>
      <p:sp>
        <p:nvSpPr>
          <p:cNvPr id="8" name="Subtitle 4">
            <a:extLst>
              <a:ext uri="{FF2B5EF4-FFF2-40B4-BE49-F238E27FC236}">
                <a16:creationId xmlns:a16="http://schemas.microsoft.com/office/drawing/2014/main" id="{97066429-1091-B940-BBB7-34D22E41F153}"/>
              </a:ext>
            </a:extLst>
          </p:cNvPr>
          <p:cNvSpPr>
            <a:spLocks noGrp="1"/>
          </p:cNvSpPr>
          <p:nvPr>
            <p:ph type="subTitle" idx="1"/>
          </p:nvPr>
        </p:nvSpPr>
        <p:spPr>
          <a:xfrm>
            <a:off x="825038" y="4455620"/>
            <a:ext cx="7543800" cy="2021379"/>
          </a:xfrm>
        </p:spPr>
        <p:txBody>
          <a:bodyPr>
            <a:normAutofit/>
          </a:bodyPr>
          <a:lstStyle/>
          <a:p>
            <a:r>
              <a:rPr lang="en-US" dirty="0"/>
              <a:t>Mondays and Wednesdays 1:30-3pm</a:t>
            </a:r>
            <a:br>
              <a:rPr lang="en-US" dirty="0"/>
            </a:br>
            <a:r>
              <a:rPr lang="en-US" strike="dblStrike" dirty="0"/>
              <a:t>3401 Walnut, room 401B </a:t>
            </a:r>
            <a:r>
              <a:rPr lang="en-US" dirty="0"/>
              <a:t> Annenberg 110</a:t>
            </a:r>
            <a:br>
              <a:rPr lang="en-US" dirty="0"/>
            </a:br>
            <a:r>
              <a:rPr lang="en-US" dirty="0">
                <a:hlinkClick r:id="rId3"/>
              </a:rPr>
              <a:t>computational-linguistics-class.org</a:t>
            </a:r>
            <a:endParaRPr lang="en-US" dirty="0"/>
          </a:p>
          <a:p>
            <a:br>
              <a:rPr lang="en-US" dirty="0"/>
            </a:br>
            <a:r>
              <a:rPr lang="en-US" dirty="0"/>
              <a:t>Professor </a:t>
            </a:r>
            <a:r>
              <a:rPr lang="en-US" dirty="0" err="1"/>
              <a:t>Callison</a:t>
            </a:r>
            <a:r>
              <a:rPr lang="en-US" dirty="0"/>
              <a:t>-Burch</a:t>
            </a:r>
          </a:p>
        </p:txBody>
      </p:sp>
    </p:spTree>
    <p:extLst>
      <p:ext uri="{BB962C8B-B14F-4D97-AF65-F5344CB8AC3E}">
        <p14:creationId xmlns:p14="http://schemas.microsoft.com/office/powerpoint/2010/main" val="1388066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746" name="Rectangle 2"/>
          <p:cNvSpPr>
            <a:spLocks noGrp="1" noChangeArrowheads="1"/>
          </p:cNvSpPr>
          <p:nvPr>
            <p:ph type="title"/>
          </p:nvPr>
        </p:nvSpPr>
        <p:spPr>
          <a:xfrm>
            <a:off x="369277" y="605896"/>
            <a:ext cx="2313633" cy="5646208"/>
          </a:xfrm>
        </p:spPr>
        <p:txBody>
          <a:bodyPr anchor="ctr">
            <a:normAutofit/>
          </a:bodyPr>
          <a:lstStyle/>
          <a:p>
            <a:r>
              <a:rPr lang="en-US" sz="3100">
                <a:solidFill>
                  <a:srgbClr val="FFFFFF"/>
                </a:solidFill>
              </a:rPr>
              <a:t>Maximum Matching</a:t>
            </a:r>
            <a:br>
              <a:rPr lang="en-US" sz="3100">
                <a:solidFill>
                  <a:srgbClr val="FFFFFF"/>
                </a:solidFill>
              </a:rPr>
            </a:br>
            <a:r>
              <a:rPr lang="en-US" sz="3100">
                <a:solidFill>
                  <a:srgbClr val="FFFFFF"/>
                </a:solidFill>
              </a:rPr>
              <a:t>Word Segmentation Algorithm</a:t>
            </a:r>
          </a:p>
        </p:txBody>
      </p:sp>
      <p:sp>
        <p:nvSpPr>
          <p:cNvPr id="76" name="Rectangle 75">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747" name="Rectangle 3"/>
          <p:cNvSpPr>
            <a:spLocks noGrp="1" noChangeArrowheads="1"/>
          </p:cNvSpPr>
          <p:nvPr>
            <p:ph sz="quarter" idx="1"/>
          </p:nvPr>
        </p:nvSpPr>
        <p:spPr>
          <a:xfrm>
            <a:off x="3556512" y="605896"/>
            <a:ext cx="4810247" cy="5646208"/>
          </a:xfrm>
        </p:spPr>
        <p:txBody>
          <a:bodyPr anchor="ctr">
            <a:normAutofit/>
          </a:bodyPr>
          <a:lstStyle/>
          <a:p>
            <a:pPr marL="0" indent="0">
              <a:buNone/>
            </a:pPr>
            <a:r>
              <a:rPr lang="en-US" dirty="0"/>
              <a:t>Given a wordlist of Chinese, and a string:</a:t>
            </a:r>
          </a:p>
          <a:p>
            <a:pPr marL="533400" indent="-533400">
              <a:buClr>
                <a:schemeClr val="tx1"/>
              </a:buClr>
              <a:buFont typeface="Arial" charset="0"/>
              <a:buAutoNum type="arabicParenR"/>
            </a:pPr>
            <a:r>
              <a:rPr lang="en-US" dirty="0"/>
              <a:t>Start a pointer at the beginning of the string</a:t>
            </a:r>
          </a:p>
          <a:p>
            <a:pPr marL="533400" indent="-533400">
              <a:buClr>
                <a:schemeClr val="tx1"/>
              </a:buClr>
              <a:buFont typeface="Arial" charset="0"/>
              <a:buAutoNum type="arabicParenR"/>
            </a:pPr>
            <a:r>
              <a:rPr lang="en-US" dirty="0"/>
              <a:t>Find the longest word in dictionary that matches the string starting at pointer</a:t>
            </a:r>
          </a:p>
          <a:p>
            <a:pPr marL="533400" indent="-533400">
              <a:buClr>
                <a:schemeClr val="tx1"/>
              </a:buClr>
              <a:buFont typeface="Arial" charset="0"/>
              <a:buAutoNum type="arabicParenR"/>
            </a:pPr>
            <a:r>
              <a:rPr lang="en-US" dirty="0"/>
              <a:t>Move the pointer over the word in string</a:t>
            </a:r>
          </a:p>
          <a:p>
            <a:pPr marL="533400" indent="-533400">
              <a:buClr>
                <a:schemeClr val="tx1"/>
              </a:buClr>
              <a:buFont typeface="Arial" charset="0"/>
              <a:buAutoNum type="arabicParenR"/>
            </a:pPr>
            <a:r>
              <a:rPr lang="en-US" dirty="0"/>
              <a:t>Go to 2</a:t>
            </a:r>
          </a:p>
        </p:txBody>
      </p:sp>
    </p:spTree>
    <p:extLst>
      <p:ext uri="{BB962C8B-B14F-4D97-AF65-F5344CB8AC3E}">
        <p14:creationId xmlns:p14="http://schemas.microsoft.com/office/powerpoint/2010/main" val="881761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219200" y="685800"/>
            <a:ext cx="7772400" cy="857250"/>
          </a:xfrm>
        </p:spPr>
        <p:txBody>
          <a:bodyPr>
            <a:normAutofit fontScale="90000"/>
          </a:bodyPr>
          <a:lstStyle/>
          <a:p>
            <a:r>
              <a:rPr lang="en-US" dirty="0"/>
              <a:t>Max-match segmentation illustration</a:t>
            </a:r>
          </a:p>
        </p:txBody>
      </p:sp>
      <p:sp>
        <p:nvSpPr>
          <p:cNvPr id="33795" name="Rectangle 3"/>
          <p:cNvSpPr>
            <a:spLocks noGrp="1" noChangeArrowheads="1"/>
          </p:cNvSpPr>
          <p:nvPr>
            <p:ph sz="quarter" idx="1"/>
          </p:nvPr>
        </p:nvSpPr>
        <p:spPr>
          <a:xfrm>
            <a:off x="533400" y="1847850"/>
            <a:ext cx="8763000" cy="4152900"/>
          </a:xfrm>
        </p:spPr>
        <p:txBody>
          <a:bodyPr/>
          <a:lstStyle/>
          <a:p>
            <a:r>
              <a:rPr lang="en-US" sz="2800" dirty="0" err="1"/>
              <a:t>Thecatinthehat</a:t>
            </a:r>
            <a:endParaRPr lang="en-US" sz="2800" dirty="0"/>
          </a:p>
          <a:p>
            <a:r>
              <a:rPr lang="en-US" sz="2800" dirty="0" err="1"/>
              <a:t>Thetabledownthere</a:t>
            </a:r>
            <a:endParaRPr lang="en-US" sz="2800" dirty="0"/>
          </a:p>
          <a:p>
            <a:endParaRPr lang="en-US" dirty="0"/>
          </a:p>
          <a:p>
            <a:r>
              <a:rPr lang="en-US" dirty="0"/>
              <a:t>Doesn’t generally work in English!</a:t>
            </a:r>
          </a:p>
          <a:p>
            <a:endParaRPr lang="en-US" dirty="0"/>
          </a:p>
          <a:p>
            <a:r>
              <a:rPr lang="en-US" dirty="0"/>
              <a:t>But works surprisingly well in Chinese</a:t>
            </a:r>
          </a:p>
          <a:p>
            <a:pPr lvl="1" eaLnBrk="1" hangingPunct="1"/>
            <a:r>
              <a:rPr lang="ja-JP" altLang="en-US" dirty="0">
                <a:cs typeface="ＭＳ Ｐゴシック" charset="-128"/>
                <a:sym typeface="Symbol" charset="2"/>
              </a:rPr>
              <a:t>莎拉波娃现在居住在美国东南部的佛罗里达。</a:t>
            </a:r>
            <a:endParaRPr lang="en-US" altLang="ja-JP" dirty="0">
              <a:cs typeface="ＭＳ Ｐゴシック" charset="-128"/>
              <a:sym typeface="Symbol" charset="2"/>
            </a:endParaRPr>
          </a:p>
          <a:p>
            <a:pPr lvl="1" eaLnBrk="1" hangingPunct="1"/>
            <a:r>
              <a:rPr lang="ja-JP" altLang="en-US" dirty="0">
                <a:cs typeface="ＭＳ Ｐゴシック" charset="-128"/>
                <a:sym typeface="Symbol" charset="2"/>
              </a:rPr>
              <a:t>莎拉波娃</a:t>
            </a:r>
            <a:r>
              <a:rPr lang="en-US" altLang="ja-JP" dirty="0">
                <a:cs typeface="ＭＳ Ｐゴシック" charset="-128"/>
                <a:sym typeface="Symbol" charset="2"/>
              </a:rPr>
              <a:t>  </a:t>
            </a:r>
            <a:r>
              <a:rPr lang="ja-JP" altLang="en-US" dirty="0">
                <a:cs typeface="ＭＳ Ｐゴシック" charset="-128"/>
                <a:sym typeface="Symbol" charset="2"/>
              </a:rPr>
              <a:t>现在</a:t>
            </a:r>
            <a:r>
              <a:rPr lang="en-US" altLang="ja-JP" dirty="0">
                <a:cs typeface="ＭＳ Ｐゴシック" charset="-128"/>
                <a:sym typeface="Symbol" charset="2"/>
              </a:rPr>
              <a:t>   </a:t>
            </a:r>
            <a:r>
              <a:rPr lang="ja-JP" altLang="en-US" dirty="0">
                <a:cs typeface="ＭＳ Ｐゴシック" charset="-128"/>
                <a:sym typeface="Symbol" charset="2"/>
              </a:rPr>
              <a:t>居住</a:t>
            </a:r>
            <a:r>
              <a:rPr lang="en-US" altLang="ja-JP" dirty="0">
                <a:cs typeface="ＭＳ Ｐゴシック" charset="-128"/>
                <a:sym typeface="Symbol" charset="2"/>
              </a:rPr>
              <a:t>   </a:t>
            </a:r>
            <a:r>
              <a:rPr lang="ja-JP" altLang="en-US" dirty="0">
                <a:cs typeface="ＭＳ Ｐゴシック" charset="-128"/>
                <a:sym typeface="Symbol" charset="2"/>
              </a:rPr>
              <a:t>在</a:t>
            </a:r>
            <a:r>
              <a:rPr lang="en-US" altLang="ja-JP" dirty="0">
                <a:cs typeface="ＭＳ Ｐゴシック" charset="-128"/>
                <a:sym typeface="Symbol" charset="2"/>
              </a:rPr>
              <a:t>  </a:t>
            </a:r>
            <a:r>
              <a:rPr lang="ja-JP" altLang="en-US" dirty="0">
                <a:cs typeface="ＭＳ Ｐゴシック" charset="-128"/>
                <a:sym typeface="Symbol" charset="2"/>
              </a:rPr>
              <a:t>美国</a:t>
            </a:r>
            <a:r>
              <a:rPr lang="en-US" altLang="ja-JP" dirty="0">
                <a:cs typeface="ＭＳ Ｐゴシック" charset="-128"/>
                <a:sym typeface="Symbol" charset="2"/>
              </a:rPr>
              <a:t>   </a:t>
            </a:r>
            <a:r>
              <a:rPr lang="ja-JP" altLang="en-US" dirty="0">
                <a:cs typeface="ＭＳ Ｐゴシック" charset="-128"/>
                <a:sym typeface="Symbol" charset="2"/>
              </a:rPr>
              <a:t>东南部</a:t>
            </a:r>
            <a:r>
              <a:rPr lang="en-US" altLang="ja-JP" dirty="0">
                <a:cs typeface="ＭＳ Ｐゴシック" charset="-128"/>
                <a:sym typeface="Symbol" charset="2"/>
              </a:rPr>
              <a:t>     </a:t>
            </a:r>
            <a:r>
              <a:rPr lang="ja-JP" altLang="en-US" dirty="0">
                <a:cs typeface="ＭＳ Ｐゴシック" charset="-128"/>
                <a:sym typeface="Symbol" charset="2"/>
              </a:rPr>
              <a:t>的</a:t>
            </a:r>
            <a:r>
              <a:rPr lang="en-US" altLang="ja-JP" dirty="0">
                <a:cs typeface="ＭＳ Ｐゴシック" charset="-128"/>
                <a:sym typeface="Symbol" charset="2"/>
              </a:rPr>
              <a:t>  </a:t>
            </a:r>
            <a:r>
              <a:rPr lang="ja-JP" altLang="en-US" dirty="0">
                <a:cs typeface="ＭＳ Ｐゴシック" charset="-128"/>
                <a:sym typeface="Symbol" charset="2"/>
              </a:rPr>
              <a:t>佛罗里达</a:t>
            </a:r>
            <a:endParaRPr lang="en-US" altLang="ja-JP" sz="2400" dirty="0"/>
          </a:p>
          <a:p>
            <a:r>
              <a:rPr lang="en-US" dirty="0"/>
              <a:t>Modern probabilistic segmentation algorithms even better</a:t>
            </a:r>
          </a:p>
        </p:txBody>
      </p:sp>
      <p:sp>
        <p:nvSpPr>
          <p:cNvPr id="2" name="TextBox 1"/>
          <p:cNvSpPr txBox="1"/>
          <p:nvPr/>
        </p:nvSpPr>
        <p:spPr>
          <a:xfrm>
            <a:off x="4953000" y="2362200"/>
            <a:ext cx="3352800" cy="400110"/>
          </a:xfrm>
          <a:prstGeom prst="rect">
            <a:avLst/>
          </a:prstGeom>
          <a:noFill/>
        </p:spPr>
        <p:txBody>
          <a:bodyPr wrap="square" rtlCol="0">
            <a:spAutoFit/>
          </a:bodyPr>
          <a:lstStyle/>
          <a:p>
            <a:pPr marL="0" lvl="1"/>
            <a:r>
              <a:rPr lang="en-US" sz="2000" dirty="0"/>
              <a:t>the table down there</a:t>
            </a:r>
          </a:p>
        </p:txBody>
      </p:sp>
      <p:sp>
        <p:nvSpPr>
          <p:cNvPr id="5" name="TextBox 4"/>
          <p:cNvSpPr txBox="1"/>
          <p:nvPr/>
        </p:nvSpPr>
        <p:spPr>
          <a:xfrm>
            <a:off x="4953000" y="1905000"/>
            <a:ext cx="2971800" cy="400110"/>
          </a:xfrm>
          <a:prstGeom prst="rect">
            <a:avLst/>
          </a:prstGeom>
          <a:noFill/>
        </p:spPr>
        <p:txBody>
          <a:bodyPr wrap="square" rtlCol="0">
            <a:spAutoFit/>
          </a:bodyPr>
          <a:lstStyle/>
          <a:p>
            <a:pPr marL="0" lvl="1"/>
            <a:r>
              <a:rPr lang="en-US" sz="2000" dirty="0"/>
              <a:t>the cat in the hat</a:t>
            </a:r>
          </a:p>
        </p:txBody>
      </p:sp>
      <p:sp>
        <p:nvSpPr>
          <p:cNvPr id="6" name="TextBox 5"/>
          <p:cNvSpPr txBox="1"/>
          <p:nvPr/>
        </p:nvSpPr>
        <p:spPr>
          <a:xfrm>
            <a:off x="4953000" y="2819400"/>
            <a:ext cx="3352800" cy="400110"/>
          </a:xfrm>
          <a:prstGeom prst="rect">
            <a:avLst/>
          </a:prstGeom>
          <a:noFill/>
        </p:spPr>
        <p:txBody>
          <a:bodyPr wrap="square" rtlCol="0">
            <a:spAutoFit/>
          </a:bodyPr>
          <a:lstStyle/>
          <a:p>
            <a:pPr marL="0" lvl="1"/>
            <a:r>
              <a:rPr lang="en-US" sz="2000" dirty="0"/>
              <a:t>theta bled own there</a:t>
            </a:r>
          </a:p>
        </p:txBody>
      </p:sp>
    </p:spTree>
    <p:extLst>
      <p:ext uri="{BB962C8B-B14F-4D97-AF65-F5344CB8AC3E}">
        <p14:creationId xmlns:p14="http://schemas.microsoft.com/office/powerpoint/2010/main" val="3098281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79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795">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795">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795">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379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379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p:bldP spid="2" grpId="0"/>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3BBA4-DEDF-9C4F-BFAB-EA42D9344737}"/>
              </a:ext>
            </a:extLst>
          </p:cNvPr>
          <p:cNvSpPr>
            <a:spLocks noGrp="1"/>
          </p:cNvSpPr>
          <p:nvPr>
            <p:ph type="title"/>
          </p:nvPr>
        </p:nvSpPr>
        <p:spPr/>
        <p:txBody>
          <a:bodyPr/>
          <a:lstStyle/>
          <a:p>
            <a:r>
              <a:rPr lang="en-US" dirty="0"/>
              <a:t>Byte-Pair Encoding for Tokenization</a:t>
            </a:r>
          </a:p>
        </p:txBody>
      </p:sp>
      <p:sp>
        <p:nvSpPr>
          <p:cNvPr id="3" name="Content Placeholder 2">
            <a:extLst>
              <a:ext uri="{FF2B5EF4-FFF2-40B4-BE49-F238E27FC236}">
                <a16:creationId xmlns:a16="http://schemas.microsoft.com/office/drawing/2014/main" id="{A66723AC-7491-504E-ADE6-69FFE74F357E}"/>
              </a:ext>
            </a:extLst>
          </p:cNvPr>
          <p:cNvSpPr>
            <a:spLocks noGrp="1"/>
          </p:cNvSpPr>
          <p:nvPr>
            <p:ph idx="1"/>
          </p:nvPr>
        </p:nvSpPr>
        <p:spPr/>
        <p:txBody>
          <a:bodyPr/>
          <a:lstStyle/>
          <a:p>
            <a:r>
              <a:rPr lang="en-US" dirty="0"/>
              <a:t>Modern tokenizers use data to automatically determine what size tokens we should use, rather than relying on whitespace, or max-</a:t>
            </a:r>
            <a:r>
              <a:rPr lang="en-US" dirty="0" err="1"/>
              <a:t>matc</a:t>
            </a:r>
            <a:endParaRPr lang="en-US" dirty="0"/>
          </a:p>
          <a:p>
            <a:r>
              <a:rPr lang="en-US" dirty="0"/>
              <a:t>Sometimes we want a space delimited words like </a:t>
            </a:r>
            <a:r>
              <a:rPr lang="en-US" i="1" dirty="0"/>
              <a:t>spinach</a:t>
            </a:r>
            <a:r>
              <a:rPr lang="en-US" dirty="0"/>
              <a:t> to be a token </a:t>
            </a:r>
          </a:p>
          <a:p>
            <a:r>
              <a:rPr lang="en-US" dirty="0"/>
              <a:t>Other times we might want </a:t>
            </a:r>
            <a:r>
              <a:rPr lang="en-US" b="1" dirty="0"/>
              <a:t>multi-word </a:t>
            </a:r>
            <a:r>
              <a:rPr lang="en-US" dirty="0"/>
              <a:t>units like </a:t>
            </a:r>
            <a:r>
              <a:rPr lang="en-US" i="1" dirty="0"/>
              <a:t>New York Times</a:t>
            </a:r>
          </a:p>
          <a:p>
            <a:r>
              <a:rPr lang="en-US" dirty="0"/>
              <a:t>Sometimes we want </a:t>
            </a:r>
            <a:r>
              <a:rPr lang="en-US" b="1" dirty="0" err="1"/>
              <a:t>subword</a:t>
            </a:r>
            <a:r>
              <a:rPr lang="en-US" dirty="0"/>
              <a:t> units like morphemes </a:t>
            </a:r>
            <a:r>
              <a:rPr lang="en-US" i="1" dirty="0"/>
              <a:t>–</a:t>
            </a:r>
            <a:r>
              <a:rPr lang="en-US" i="1" dirty="0" err="1"/>
              <a:t>est</a:t>
            </a:r>
            <a:r>
              <a:rPr lang="en-US" dirty="0"/>
              <a:t> or </a:t>
            </a:r>
            <a:r>
              <a:rPr lang="en-US" i="1" dirty="0"/>
              <a:t>–</a:t>
            </a:r>
            <a:r>
              <a:rPr lang="en-US" i="1" dirty="0" err="1"/>
              <a:t>er</a:t>
            </a:r>
            <a:endParaRPr lang="en-US" i="1" dirty="0"/>
          </a:p>
          <a:p>
            <a:endParaRPr lang="en-US" b="1" dirty="0"/>
          </a:p>
          <a:p>
            <a:r>
              <a:rPr lang="en-US" b="1" dirty="0" err="1"/>
              <a:t>Subword</a:t>
            </a:r>
            <a:r>
              <a:rPr lang="en-US" b="1" dirty="0"/>
              <a:t> units are helpful for dealing with unknown words.</a:t>
            </a:r>
          </a:p>
        </p:txBody>
      </p:sp>
    </p:spTree>
    <p:extLst>
      <p:ext uri="{BB962C8B-B14F-4D97-AF65-F5344CB8AC3E}">
        <p14:creationId xmlns:p14="http://schemas.microsoft.com/office/powerpoint/2010/main" val="868056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7E693-0886-EE4A-99C6-2E963C7B31EE}"/>
              </a:ext>
            </a:extLst>
          </p:cNvPr>
          <p:cNvSpPr>
            <a:spLocks noGrp="1"/>
          </p:cNvSpPr>
          <p:nvPr>
            <p:ph type="title"/>
          </p:nvPr>
        </p:nvSpPr>
        <p:spPr/>
        <p:txBody>
          <a:bodyPr/>
          <a:lstStyle/>
          <a:p>
            <a:r>
              <a:rPr lang="en-US" dirty="0"/>
              <a:t>Byte-Pair Encoding for Tokenization</a:t>
            </a:r>
          </a:p>
        </p:txBody>
      </p:sp>
      <p:sp>
        <p:nvSpPr>
          <p:cNvPr id="3" name="Content Placeholder 2">
            <a:extLst>
              <a:ext uri="{FF2B5EF4-FFF2-40B4-BE49-F238E27FC236}">
                <a16:creationId xmlns:a16="http://schemas.microsoft.com/office/drawing/2014/main" id="{B23EBE3D-4CDD-3A4C-BD56-0048CA01CBC9}"/>
              </a:ext>
            </a:extLst>
          </p:cNvPr>
          <p:cNvSpPr>
            <a:spLocks noGrp="1"/>
          </p:cNvSpPr>
          <p:nvPr>
            <p:ph idx="1"/>
          </p:nvPr>
        </p:nvSpPr>
        <p:spPr/>
        <p:txBody>
          <a:bodyPr/>
          <a:lstStyle/>
          <a:p>
            <a:r>
              <a:rPr lang="en-US" dirty="0"/>
              <a:t>Start with a set of symbols that is the set of characters, plus an end of word symbol.</a:t>
            </a:r>
          </a:p>
          <a:p>
            <a:r>
              <a:rPr lang="en-US" dirty="0"/>
              <a:t>At each step, count the number of symbol pairs, find the most frequent pair (‘A’, ‘B’), and replace it with the new merged symbol (‘AB’).</a:t>
            </a:r>
          </a:p>
          <a:p>
            <a:r>
              <a:rPr lang="en-US" dirty="0"/>
              <a:t>Repeat this merge step </a:t>
            </a:r>
            <a:r>
              <a:rPr lang="en-US" i="1" dirty="0"/>
              <a:t>k</a:t>
            </a:r>
            <a:r>
              <a:rPr lang="en-US" dirty="0"/>
              <a:t> times.</a:t>
            </a:r>
          </a:p>
          <a:p>
            <a:r>
              <a:rPr lang="en-US" dirty="0"/>
              <a:t>The resulting symbol set will consist of the original characters plus </a:t>
            </a:r>
            <a:r>
              <a:rPr lang="en-US" i="1" dirty="0"/>
              <a:t>k</a:t>
            </a:r>
            <a:r>
              <a:rPr lang="en-US" dirty="0"/>
              <a:t> new symbols.</a:t>
            </a:r>
          </a:p>
          <a:p>
            <a:endParaRPr lang="en-US" dirty="0"/>
          </a:p>
        </p:txBody>
      </p:sp>
    </p:spTree>
    <p:extLst>
      <p:ext uri="{BB962C8B-B14F-4D97-AF65-F5344CB8AC3E}">
        <p14:creationId xmlns:p14="http://schemas.microsoft.com/office/powerpoint/2010/main" val="3777122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392520E-BC70-7F4C-B05C-C23839F23F1F}"/>
              </a:ext>
            </a:extLst>
          </p:cNvPr>
          <p:cNvPicPr>
            <a:picLocks noGrp="1" noChangeAspect="1"/>
          </p:cNvPicPr>
          <p:nvPr>
            <p:ph idx="1"/>
          </p:nvPr>
        </p:nvPicPr>
        <p:blipFill>
          <a:blip r:embed="rId3"/>
          <a:stretch>
            <a:fillRect/>
          </a:stretch>
        </p:blipFill>
        <p:spPr>
          <a:xfrm>
            <a:off x="304800" y="0"/>
            <a:ext cx="8105383" cy="6741861"/>
          </a:xfrm>
          <a:prstGeom prst="rect">
            <a:avLst/>
          </a:prstGeom>
        </p:spPr>
      </p:pic>
    </p:spTree>
    <p:extLst>
      <p:ext uri="{BB962C8B-B14F-4D97-AF65-F5344CB8AC3E}">
        <p14:creationId xmlns:p14="http://schemas.microsoft.com/office/powerpoint/2010/main" val="966927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C7D71-F3DF-5D4C-B4ED-07FEA62D7906}"/>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1A8BC2B3-1FF2-B24B-A3A7-6F7123A36256}"/>
              </a:ext>
            </a:extLst>
          </p:cNvPr>
          <p:cNvPicPr>
            <a:picLocks noGrp="1" noChangeAspect="1"/>
          </p:cNvPicPr>
          <p:nvPr>
            <p:ph idx="1"/>
          </p:nvPr>
        </p:nvPicPr>
        <p:blipFill>
          <a:blip r:embed="rId3"/>
          <a:stretch>
            <a:fillRect/>
          </a:stretch>
        </p:blipFill>
        <p:spPr>
          <a:xfrm>
            <a:off x="1407007" y="2286000"/>
            <a:ext cx="6311659" cy="1673225"/>
          </a:xfrm>
          <a:prstGeom prst="rect">
            <a:avLst/>
          </a:prstGeom>
        </p:spPr>
      </p:pic>
    </p:spTree>
    <p:extLst>
      <p:ext uri="{BB962C8B-B14F-4D97-AF65-F5344CB8AC3E}">
        <p14:creationId xmlns:p14="http://schemas.microsoft.com/office/powerpoint/2010/main" val="20039706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C7D71-F3DF-5D4C-B4ED-07FEA62D7906}"/>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166F70F5-C0BB-6847-AC74-6B4D6BE10188}"/>
              </a:ext>
            </a:extLst>
          </p:cNvPr>
          <p:cNvPicPr>
            <a:picLocks noChangeAspect="1"/>
          </p:cNvPicPr>
          <p:nvPr/>
        </p:nvPicPr>
        <p:blipFill>
          <a:blip r:embed="rId3"/>
          <a:stretch>
            <a:fillRect/>
          </a:stretch>
        </p:blipFill>
        <p:spPr>
          <a:xfrm>
            <a:off x="1219200" y="2286000"/>
            <a:ext cx="7620000" cy="1724872"/>
          </a:xfrm>
          <a:prstGeom prst="rect">
            <a:avLst/>
          </a:prstGeom>
        </p:spPr>
      </p:pic>
    </p:spTree>
    <p:extLst>
      <p:ext uri="{BB962C8B-B14F-4D97-AF65-F5344CB8AC3E}">
        <p14:creationId xmlns:p14="http://schemas.microsoft.com/office/powerpoint/2010/main" val="868017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C7D71-F3DF-5D4C-B4ED-07FEA62D7906}"/>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DB0D7246-6E25-184E-A14B-9F0770F330B4}"/>
              </a:ext>
            </a:extLst>
          </p:cNvPr>
          <p:cNvPicPr>
            <a:picLocks noChangeAspect="1"/>
          </p:cNvPicPr>
          <p:nvPr/>
        </p:nvPicPr>
        <p:blipFill>
          <a:blip r:embed="rId3"/>
          <a:stretch>
            <a:fillRect/>
          </a:stretch>
        </p:blipFill>
        <p:spPr>
          <a:xfrm>
            <a:off x="609600" y="2282681"/>
            <a:ext cx="7757160" cy="1755919"/>
          </a:xfrm>
          <a:prstGeom prst="rect">
            <a:avLst/>
          </a:prstGeom>
        </p:spPr>
      </p:pic>
    </p:spTree>
    <p:extLst>
      <p:ext uri="{BB962C8B-B14F-4D97-AF65-F5344CB8AC3E}">
        <p14:creationId xmlns:p14="http://schemas.microsoft.com/office/powerpoint/2010/main" val="1170356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C7D71-F3DF-5D4C-B4ED-07FEA62D7906}"/>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56B0CFD-6F00-2B4D-ACAB-1AAD5CA4B9D7}"/>
              </a:ext>
            </a:extLst>
          </p:cNvPr>
          <p:cNvPicPr>
            <a:picLocks noChangeAspect="1"/>
          </p:cNvPicPr>
          <p:nvPr/>
        </p:nvPicPr>
        <p:blipFill>
          <a:blip r:embed="rId3"/>
          <a:stretch>
            <a:fillRect/>
          </a:stretch>
        </p:blipFill>
        <p:spPr>
          <a:xfrm>
            <a:off x="1437538" y="2286000"/>
            <a:ext cx="6268923" cy="1689497"/>
          </a:xfrm>
          <a:prstGeom prst="rect">
            <a:avLst/>
          </a:prstGeom>
        </p:spPr>
      </p:pic>
    </p:spTree>
    <p:extLst>
      <p:ext uri="{BB962C8B-B14F-4D97-AF65-F5344CB8AC3E}">
        <p14:creationId xmlns:p14="http://schemas.microsoft.com/office/powerpoint/2010/main" val="27187633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C7D71-F3DF-5D4C-B4ED-07FEA62D7906}"/>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56B0CFD-6F00-2B4D-ACAB-1AAD5CA4B9D7}"/>
              </a:ext>
            </a:extLst>
          </p:cNvPr>
          <p:cNvPicPr>
            <a:picLocks noChangeAspect="1"/>
          </p:cNvPicPr>
          <p:nvPr/>
        </p:nvPicPr>
        <p:blipFill>
          <a:blip r:embed="rId3"/>
          <a:stretch>
            <a:fillRect/>
          </a:stretch>
        </p:blipFill>
        <p:spPr>
          <a:xfrm>
            <a:off x="1437538" y="2286000"/>
            <a:ext cx="6268923" cy="1689497"/>
          </a:xfrm>
          <a:prstGeom prst="rect">
            <a:avLst/>
          </a:prstGeom>
        </p:spPr>
      </p:pic>
    </p:spTree>
    <p:extLst>
      <p:ext uri="{BB962C8B-B14F-4D97-AF65-F5344CB8AC3E}">
        <p14:creationId xmlns:p14="http://schemas.microsoft.com/office/powerpoint/2010/main" val="2781374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30B5-4437-2D4F-8CC7-D8E2D0DFF826}"/>
              </a:ext>
            </a:extLst>
          </p:cNvPr>
          <p:cNvSpPr>
            <a:spLocks noGrp="1"/>
          </p:cNvSpPr>
          <p:nvPr>
            <p:ph type="title"/>
          </p:nvPr>
        </p:nvSpPr>
        <p:spPr>
          <a:xfrm>
            <a:off x="822960" y="286603"/>
            <a:ext cx="7543800" cy="1450757"/>
          </a:xfrm>
        </p:spPr>
        <p:txBody>
          <a:bodyPr>
            <a:normAutofit/>
          </a:bodyPr>
          <a:lstStyle/>
          <a:p>
            <a:r>
              <a:rPr lang="en-US"/>
              <a:t>Reminders</a:t>
            </a:r>
          </a:p>
        </p:txBody>
      </p:sp>
      <p:graphicFrame>
        <p:nvGraphicFramePr>
          <p:cNvPr id="22" name="Content Placeholder 2">
            <a:extLst>
              <a:ext uri="{FF2B5EF4-FFF2-40B4-BE49-F238E27FC236}">
                <a16:creationId xmlns:a16="http://schemas.microsoft.com/office/drawing/2014/main" id="{D5C8ED30-5E08-4A1D-947C-EBB43F2B6AD6}"/>
              </a:ext>
            </a:extLst>
          </p:cNvPr>
          <p:cNvGraphicFramePr>
            <a:graphicFrameLocks noGrp="1"/>
          </p:cNvGraphicFramePr>
          <p:nvPr>
            <p:ph idx="1"/>
            <p:extLst>
              <p:ext uri="{D42A27DB-BD31-4B8C-83A1-F6EECF244321}">
                <p14:modId xmlns:p14="http://schemas.microsoft.com/office/powerpoint/2010/main" val="1274814052"/>
              </p:ext>
            </p:extLst>
          </p:nvPr>
        </p:nvGraphicFramePr>
        <p:xfrm>
          <a:off x="822722" y="2098515"/>
          <a:ext cx="75438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58371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C7D71-F3DF-5D4C-B4ED-07FEA62D790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CA8CC3A-D9E6-824F-AA40-BB6543703AC4}"/>
              </a:ext>
            </a:extLst>
          </p:cNvPr>
          <p:cNvPicPr>
            <a:picLocks noChangeAspect="1"/>
          </p:cNvPicPr>
          <p:nvPr/>
        </p:nvPicPr>
        <p:blipFill>
          <a:blip r:embed="rId3"/>
          <a:stretch>
            <a:fillRect/>
          </a:stretch>
        </p:blipFill>
        <p:spPr>
          <a:xfrm>
            <a:off x="844482" y="2514600"/>
            <a:ext cx="7543800" cy="1474076"/>
          </a:xfrm>
          <a:prstGeom prst="rect">
            <a:avLst/>
          </a:prstGeom>
        </p:spPr>
      </p:pic>
    </p:spTree>
    <p:extLst>
      <p:ext uri="{BB962C8B-B14F-4D97-AF65-F5344CB8AC3E}">
        <p14:creationId xmlns:p14="http://schemas.microsoft.com/office/powerpoint/2010/main" val="4550303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2">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22960" y="758952"/>
            <a:ext cx="7543800" cy="3892168"/>
          </a:xfrm>
        </p:spPr>
        <p:txBody>
          <a:bodyPr>
            <a:normAutofit/>
          </a:bodyPr>
          <a:lstStyle/>
          <a:p>
            <a:r>
              <a:rPr lang="en-US"/>
              <a:t>Basic Text Processing</a:t>
            </a:r>
          </a:p>
        </p:txBody>
      </p:sp>
      <p:sp>
        <p:nvSpPr>
          <p:cNvPr id="20" name="Rectangle 14">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3"/>
          <p:cNvSpPr>
            <a:spLocks noGrp="1" noChangeArrowheads="1"/>
          </p:cNvSpPr>
          <p:nvPr>
            <p:ph type="subTitle" idx="1"/>
          </p:nvPr>
        </p:nvSpPr>
        <p:spPr>
          <a:xfrm>
            <a:off x="825038" y="5225240"/>
            <a:ext cx="7543800" cy="1143000"/>
          </a:xfrm>
        </p:spPr>
        <p:txBody>
          <a:bodyPr>
            <a:normAutofit/>
          </a:bodyPr>
          <a:lstStyle/>
          <a:p>
            <a:pPr eaLnBrk="1" hangingPunct="1"/>
            <a:endParaRPr lang="en-US" dirty="0">
              <a:solidFill>
                <a:srgbClr val="FFFFFF"/>
              </a:solidFill>
              <a:latin typeface="Calibri" charset="0"/>
            </a:endParaRPr>
          </a:p>
          <a:p>
            <a:pPr>
              <a:spcAft>
                <a:spcPts val="600"/>
              </a:spcAft>
            </a:pPr>
            <a:r>
              <a:rPr lang="en-US" dirty="0">
                <a:solidFill>
                  <a:srgbClr val="FFFFFF"/>
                </a:solidFill>
                <a:latin typeface="Calibri" charset="0"/>
              </a:rPr>
              <a:t>Word LEMMATIZATION and Stemming</a:t>
            </a:r>
          </a:p>
          <a:p>
            <a:pPr eaLnBrk="1" hangingPunct="1"/>
            <a:endParaRPr lang="en-US" dirty="0">
              <a:solidFill>
                <a:srgbClr val="FFFFFF"/>
              </a:solidFill>
              <a:latin typeface="Calibri" charset="0"/>
            </a:endParaRPr>
          </a:p>
        </p:txBody>
      </p:sp>
      <p:sp>
        <p:nvSpPr>
          <p:cNvPr id="21" name="Rectangle 16">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88912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t>Lemmatization</a:t>
            </a:r>
          </a:p>
        </p:txBody>
      </p:sp>
      <p:sp>
        <p:nvSpPr>
          <p:cNvPr id="37891" name="Rectangle 3"/>
          <p:cNvSpPr>
            <a:spLocks noGrp="1" noChangeArrowheads="1"/>
          </p:cNvSpPr>
          <p:nvPr>
            <p:ph idx="1"/>
          </p:nvPr>
        </p:nvSpPr>
        <p:spPr/>
        <p:txBody>
          <a:bodyPr/>
          <a:lstStyle/>
          <a:p>
            <a:pPr eaLnBrk="1" hangingPunct="1"/>
            <a:r>
              <a:rPr lang="en-US" dirty="0"/>
              <a:t>Reduce inflections or variant forms to base form</a:t>
            </a:r>
          </a:p>
          <a:p>
            <a:pPr lvl="1">
              <a:spcBef>
                <a:spcPts val="500"/>
              </a:spcBef>
              <a:spcAft>
                <a:spcPts val="500"/>
              </a:spcAft>
            </a:pPr>
            <a:r>
              <a:rPr lang="en-US" sz="2400" i="1" dirty="0"/>
              <a:t>am, are,</a:t>
            </a:r>
            <a:r>
              <a:rPr lang="en-US" sz="2400" dirty="0"/>
              <a:t> </a:t>
            </a:r>
            <a:r>
              <a:rPr lang="en-US" sz="2400" i="1" dirty="0"/>
              <a:t>is </a:t>
            </a:r>
            <a:r>
              <a:rPr lang="en-US" sz="2400" dirty="0">
                <a:sym typeface="Symbol" charset="2"/>
              </a:rPr>
              <a:t></a:t>
            </a:r>
            <a:r>
              <a:rPr lang="en-US" sz="2400" dirty="0"/>
              <a:t> </a:t>
            </a:r>
            <a:r>
              <a:rPr lang="en-US" sz="2400" i="1" dirty="0"/>
              <a:t>be</a:t>
            </a:r>
            <a:endParaRPr lang="en-US" sz="2400" dirty="0"/>
          </a:p>
          <a:p>
            <a:pPr lvl="1">
              <a:spcBef>
                <a:spcPts val="500"/>
              </a:spcBef>
              <a:spcAft>
                <a:spcPts val="500"/>
              </a:spcAft>
            </a:pPr>
            <a:r>
              <a:rPr lang="en-US" sz="2400" i="1" dirty="0"/>
              <a:t>car, cars, car's</a:t>
            </a:r>
            <a:r>
              <a:rPr lang="en-US" sz="2400" dirty="0"/>
              <a:t>, </a:t>
            </a:r>
            <a:r>
              <a:rPr lang="en-US" sz="2400" i="1" dirty="0"/>
              <a:t>cars'</a:t>
            </a:r>
            <a:r>
              <a:rPr lang="en-US" sz="2400" dirty="0"/>
              <a:t> </a:t>
            </a:r>
            <a:r>
              <a:rPr lang="en-US" sz="2400" dirty="0">
                <a:sym typeface="Symbol" charset="2"/>
              </a:rPr>
              <a:t></a:t>
            </a:r>
            <a:r>
              <a:rPr lang="en-US" sz="2400" dirty="0"/>
              <a:t> </a:t>
            </a:r>
            <a:r>
              <a:rPr lang="en-US" sz="2400" i="1" dirty="0"/>
              <a:t>car</a:t>
            </a:r>
          </a:p>
          <a:p>
            <a:pPr>
              <a:spcBef>
                <a:spcPts val="500"/>
              </a:spcBef>
              <a:spcAft>
                <a:spcPts val="500"/>
              </a:spcAft>
            </a:pPr>
            <a:r>
              <a:rPr lang="en-US" i="1" dirty="0"/>
              <a:t>the boy's cars are different colors</a:t>
            </a:r>
            <a:r>
              <a:rPr lang="en-US" dirty="0"/>
              <a:t> </a:t>
            </a:r>
            <a:r>
              <a:rPr lang="en-US" dirty="0">
                <a:sym typeface="Symbol" charset="2"/>
              </a:rPr>
              <a:t></a:t>
            </a:r>
            <a:r>
              <a:rPr lang="en-US" dirty="0"/>
              <a:t> </a:t>
            </a:r>
            <a:r>
              <a:rPr lang="en-US" i="1" dirty="0"/>
              <a:t>the boy car be different color</a:t>
            </a:r>
          </a:p>
          <a:p>
            <a:pPr>
              <a:spcBef>
                <a:spcPts val="500"/>
              </a:spcBef>
              <a:spcAft>
                <a:spcPts val="500"/>
              </a:spcAft>
            </a:pPr>
            <a:r>
              <a:rPr lang="en-US" dirty="0"/>
              <a:t>Lemmatization: have to find correct dictionary headword form</a:t>
            </a:r>
          </a:p>
          <a:p>
            <a:pPr>
              <a:lnSpc>
                <a:spcPct val="90000"/>
              </a:lnSpc>
            </a:pPr>
            <a:r>
              <a:rPr lang="en-US" dirty="0"/>
              <a:t>Machine translation</a:t>
            </a:r>
          </a:p>
          <a:p>
            <a:pPr lvl="1">
              <a:lnSpc>
                <a:spcPct val="90000"/>
              </a:lnSpc>
            </a:pPr>
            <a:r>
              <a:rPr lang="en-US" dirty="0"/>
              <a:t>Spanish </a:t>
            </a:r>
            <a:r>
              <a:rPr lang="en-US" dirty="0" err="1">
                <a:solidFill>
                  <a:srgbClr val="A50021"/>
                </a:solidFill>
              </a:rPr>
              <a:t>quiero</a:t>
            </a:r>
            <a:r>
              <a:rPr lang="en-US" dirty="0"/>
              <a:t> (‘I want’), </a:t>
            </a:r>
            <a:r>
              <a:rPr lang="en-US" dirty="0" err="1">
                <a:solidFill>
                  <a:srgbClr val="A50021"/>
                </a:solidFill>
              </a:rPr>
              <a:t>quieres</a:t>
            </a:r>
            <a:r>
              <a:rPr lang="en-US" dirty="0"/>
              <a:t> (‘you want’) same lemma as </a:t>
            </a:r>
            <a:r>
              <a:rPr lang="en-US" dirty="0" err="1">
                <a:solidFill>
                  <a:srgbClr val="A50021"/>
                </a:solidFill>
              </a:rPr>
              <a:t>querer</a:t>
            </a:r>
            <a:r>
              <a:rPr lang="en-US" dirty="0"/>
              <a:t> ‘want’</a:t>
            </a:r>
          </a:p>
          <a:p>
            <a:pPr lvl="1">
              <a:spcBef>
                <a:spcPts val="500"/>
              </a:spcBef>
              <a:spcAft>
                <a:spcPts val="500"/>
              </a:spcAft>
            </a:pPr>
            <a:endParaRPr lang="en-US" dirty="0"/>
          </a:p>
        </p:txBody>
      </p:sp>
    </p:spTree>
    <p:extLst>
      <p:ext uri="{BB962C8B-B14F-4D97-AF65-F5344CB8AC3E}">
        <p14:creationId xmlns:p14="http://schemas.microsoft.com/office/powerpoint/2010/main" val="2430110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89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891">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89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89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891">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8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dirty="0"/>
              <a:t>Morphology</a:t>
            </a:r>
          </a:p>
        </p:txBody>
      </p:sp>
      <p:sp>
        <p:nvSpPr>
          <p:cNvPr id="43011" name="Rectangle 3"/>
          <p:cNvSpPr>
            <a:spLocks noGrp="1" noChangeArrowheads="1"/>
          </p:cNvSpPr>
          <p:nvPr>
            <p:ph idx="1"/>
          </p:nvPr>
        </p:nvSpPr>
        <p:spPr/>
        <p:txBody>
          <a:bodyPr/>
          <a:lstStyle/>
          <a:p>
            <a:r>
              <a:rPr lang="en-US" sz="2800" b="1" dirty="0"/>
              <a:t>Morphemes</a:t>
            </a:r>
            <a:r>
              <a:rPr lang="en-US" sz="2800" dirty="0"/>
              <a:t>:</a:t>
            </a:r>
          </a:p>
          <a:p>
            <a:pPr lvl="1"/>
            <a:r>
              <a:rPr lang="en-US" sz="2400" dirty="0"/>
              <a:t>The small meaningful units that make up words</a:t>
            </a:r>
          </a:p>
          <a:p>
            <a:pPr lvl="1"/>
            <a:r>
              <a:rPr lang="en-US" sz="2400" b="1" dirty="0">
                <a:solidFill>
                  <a:srgbClr val="FF0000"/>
                </a:solidFill>
              </a:rPr>
              <a:t>Stems</a:t>
            </a:r>
            <a:r>
              <a:rPr lang="en-US" sz="2400" dirty="0"/>
              <a:t>: The core meaning-bearing units</a:t>
            </a:r>
          </a:p>
          <a:p>
            <a:pPr lvl="1"/>
            <a:r>
              <a:rPr lang="en-US" sz="2400" b="1" dirty="0">
                <a:solidFill>
                  <a:srgbClr val="FF0000"/>
                </a:solidFill>
              </a:rPr>
              <a:t>Affixes</a:t>
            </a:r>
            <a:r>
              <a:rPr lang="en-US" sz="2400" dirty="0"/>
              <a:t>: Bits and pieces that adhere to stems</a:t>
            </a:r>
          </a:p>
          <a:p>
            <a:pPr lvl="1"/>
            <a:r>
              <a:rPr lang="en-US" sz="2800" dirty="0"/>
              <a:t>Often with grammatical functions</a:t>
            </a:r>
          </a:p>
        </p:txBody>
      </p:sp>
    </p:spTree>
    <p:extLst>
      <p:ext uri="{BB962C8B-B14F-4D97-AF65-F5344CB8AC3E}">
        <p14:creationId xmlns:p14="http://schemas.microsoft.com/office/powerpoint/2010/main" val="3409724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0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01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0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t>Stemming</a:t>
            </a:r>
          </a:p>
        </p:txBody>
      </p:sp>
      <p:sp>
        <p:nvSpPr>
          <p:cNvPr id="38915" name="Rectangle 3"/>
          <p:cNvSpPr>
            <a:spLocks noGrp="1" noChangeArrowheads="1"/>
          </p:cNvSpPr>
          <p:nvPr>
            <p:ph idx="1"/>
          </p:nvPr>
        </p:nvSpPr>
        <p:spPr/>
        <p:txBody>
          <a:bodyPr/>
          <a:lstStyle/>
          <a:p>
            <a:pPr eaLnBrk="1" hangingPunct="1"/>
            <a:r>
              <a:rPr lang="en-US" dirty="0"/>
              <a:t>Reduce terms to their stems in information retrieval</a:t>
            </a:r>
          </a:p>
          <a:p>
            <a:pPr eaLnBrk="1" hangingPunct="1"/>
            <a:r>
              <a:rPr lang="en-US" i="1" dirty="0"/>
              <a:t>Stemming</a:t>
            </a:r>
            <a:r>
              <a:rPr lang="en-US" dirty="0"/>
              <a:t> is crude chopping of affixes</a:t>
            </a:r>
          </a:p>
          <a:p>
            <a:pPr lvl="1" eaLnBrk="1" hangingPunct="1"/>
            <a:r>
              <a:rPr lang="en-US" dirty="0"/>
              <a:t>language dependent</a:t>
            </a:r>
          </a:p>
          <a:p>
            <a:pPr lvl="1" eaLnBrk="1" hangingPunct="1"/>
            <a:r>
              <a:rPr lang="en-US" dirty="0"/>
              <a:t>e.g., </a:t>
            </a:r>
            <a:r>
              <a:rPr lang="en-US" b="1" i="1" dirty="0"/>
              <a:t>automate(s), automatic, automation</a:t>
            </a:r>
            <a:r>
              <a:rPr lang="en-US" dirty="0"/>
              <a:t> all reduced to </a:t>
            </a:r>
            <a:r>
              <a:rPr lang="en-US" b="1" i="1" dirty="0"/>
              <a:t>automat</a:t>
            </a:r>
            <a:r>
              <a:rPr lang="en-US" dirty="0"/>
              <a:t>.</a:t>
            </a:r>
          </a:p>
        </p:txBody>
      </p:sp>
      <p:sp>
        <p:nvSpPr>
          <p:cNvPr id="38916" name="Rectangle 4"/>
          <p:cNvSpPr>
            <a:spLocks noChangeArrowheads="1"/>
          </p:cNvSpPr>
          <p:nvPr/>
        </p:nvSpPr>
        <p:spPr bwMode="auto">
          <a:xfrm>
            <a:off x="777876" y="2110979"/>
            <a:ext cx="184731" cy="369332"/>
          </a:xfrm>
          <a:prstGeom prst="rect">
            <a:avLst/>
          </a:prstGeom>
          <a:noFill/>
          <a:ln w="9525">
            <a:noFill/>
            <a:miter lim="800000"/>
            <a:headEnd/>
            <a:tailEnd/>
          </a:ln>
        </p:spPr>
        <p:txBody>
          <a:bodyPr wrap="none">
            <a:prstTxWarp prst="textNoShape">
              <a:avLst/>
            </a:prstTxWarp>
            <a:spAutoFit/>
          </a:bodyPr>
          <a:lstStyle/>
          <a:p>
            <a:endParaRPr lang="en-US">
              <a:latin typeface="Arial" charset="0"/>
            </a:endParaRPr>
          </a:p>
        </p:txBody>
      </p:sp>
      <p:sp>
        <p:nvSpPr>
          <p:cNvPr id="38917" name="Rectangle 5"/>
          <p:cNvSpPr>
            <a:spLocks noChangeArrowheads="1"/>
          </p:cNvSpPr>
          <p:nvPr/>
        </p:nvSpPr>
        <p:spPr bwMode="auto">
          <a:xfrm>
            <a:off x="381000" y="4170016"/>
            <a:ext cx="3581400" cy="1384995"/>
          </a:xfrm>
          <a:prstGeom prst="rect">
            <a:avLst/>
          </a:prstGeom>
          <a:solidFill>
            <a:schemeClr val="accent1">
              <a:alpha val="50195"/>
            </a:schemeClr>
          </a:solidFill>
          <a:ln w="9525">
            <a:solidFill>
              <a:schemeClr val="tx1"/>
            </a:solidFill>
            <a:miter lim="800000"/>
            <a:headEnd/>
            <a:tailEnd/>
          </a:ln>
        </p:spPr>
        <p:txBody>
          <a:bodyPr anchor="ctr">
            <a:prstTxWarp prst="textNoShape">
              <a:avLst/>
            </a:prstTxWarp>
            <a:spAutoFit/>
          </a:bodyPr>
          <a:lstStyle/>
          <a:p>
            <a:r>
              <a:rPr lang="en-US" sz="2100" i="1" dirty="0">
                <a:solidFill>
                  <a:srgbClr val="404040"/>
                </a:solidFill>
                <a:latin typeface="Calibri"/>
                <a:cs typeface="Calibri"/>
              </a:rPr>
              <a:t>for example compressed </a:t>
            </a:r>
          </a:p>
          <a:p>
            <a:r>
              <a:rPr lang="en-US" sz="2100" i="1" dirty="0">
                <a:solidFill>
                  <a:srgbClr val="404040"/>
                </a:solidFill>
                <a:latin typeface="Calibri"/>
                <a:cs typeface="Calibri"/>
              </a:rPr>
              <a:t>and compression are both </a:t>
            </a:r>
          </a:p>
          <a:p>
            <a:r>
              <a:rPr lang="en-US" sz="2100" i="1" dirty="0">
                <a:solidFill>
                  <a:srgbClr val="404040"/>
                </a:solidFill>
                <a:latin typeface="Calibri"/>
                <a:cs typeface="Calibri"/>
              </a:rPr>
              <a:t>accepted as equivalent to </a:t>
            </a:r>
          </a:p>
          <a:p>
            <a:r>
              <a:rPr lang="en-US" sz="2100" i="1" dirty="0">
                <a:solidFill>
                  <a:srgbClr val="404040"/>
                </a:solidFill>
                <a:latin typeface="Calibri"/>
                <a:cs typeface="Calibri"/>
              </a:rPr>
              <a:t>compress</a:t>
            </a:r>
            <a:r>
              <a:rPr lang="en-US" sz="2100" dirty="0">
                <a:solidFill>
                  <a:srgbClr val="404040"/>
                </a:solidFill>
                <a:latin typeface="Calibri"/>
                <a:cs typeface="Calibri"/>
              </a:rPr>
              <a:t>.</a:t>
            </a:r>
          </a:p>
        </p:txBody>
      </p:sp>
      <p:sp>
        <p:nvSpPr>
          <p:cNvPr id="38918" name="Rectangle 6"/>
          <p:cNvSpPr>
            <a:spLocks noChangeArrowheads="1"/>
          </p:cNvSpPr>
          <p:nvPr/>
        </p:nvSpPr>
        <p:spPr bwMode="auto">
          <a:xfrm>
            <a:off x="5000627" y="4286250"/>
            <a:ext cx="3609975" cy="1143000"/>
          </a:xfrm>
          <a:prstGeom prst="rect">
            <a:avLst/>
          </a:prstGeom>
          <a:solidFill>
            <a:schemeClr val="accent1">
              <a:alpha val="50195"/>
            </a:schemeClr>
          </a:solidFill>
          <a:ln w="9525">
            <a:solidFill>
              <a:schemeClr val="tx1"/>
            </a:solidFill>
            <a:miter lim="800000"/>
            <a:headEnd/>
            <a:tailEnd/>
          </a:ln>
        </p:spPr>
        <p:txBody>
          <a:bodyPr wrap="none">
            <a:prstTxWarp prst="textNoShape">
              <a:avLst/>
            </a:prstTxWarp>
          </a:bodyPr>
          <a:lstStyle/>
          <a:p>
            <a:r>
              <a:rPr lang="en-US" sz="2100" dirty="0">
                <a:solidFill>
                  <a:srgbClr val="404040"/>
                </a:solidFill>
                <a:latin typeface="Calibri"/>
                <a:cs typeface="Calibri"/>
              </a:rPr>
              <a:t>for </a:t>
            </a:r>
            <a:r>
              <a:rPr lang="en-US" sz="2100" dirty="0" err="1">
                <a:solidFill>
                  <a:srgbClr val="404040"/>
                </a:solidFill>
                <a:latin typeface="Calibri"/>
                <a:cs typeface="Calibri"/>
              </a:rPr>
              <a:t>exampl</a:t>
            </a:r>
            <a:r>
              <a:rPr lang="en-US" sz="2100" dirty="0">
                <a:solidFill>
                  <a:srgbClr val="404040"/>
                </a:solidFill>
                <a:latin typeface="Calibri"/>
                <a:cs typeface="Calibri"/>
              </a:rPr>
              <a:t> compress and</a:t>
            </a:r>
          </a:p>
          <a:p>
            <a:r>
              <a:rPr lang="en-US" sz="2100" dirty="0">
                <a:solidFill>
                  <a:srgbClr val="404040"/>
                </a:solidFill>
                <a:latin typeface="Calibri"/>
                <a:cs typeface="Calibri"/>
              </a:rPr>
              <a:t>compress </a:t>
            </a:r>
            <a:r>
              <a:rPr lang="en-US" sz="2100" dirty="0" err="1">
                <a:solidFill>
                  <a:srgbClr val="404040"/>
                </a:solidFill>
                <a:latin typeface="Calibri"/>
                <a:cs typeface="Calibri"/>
              </a:rPr>
              <a:t>ar</a:t>
            </a:r>
            <a:r>
              <a:rPr lang="en-US" sz="2100" dirty="0">
                <a:solidFill>
                  <a:srgbClr val="404040"/>
                </a:solidFill>
                <a:latin typeface="Calibri"/>
                <a:cs typeface="Calibri"/>
              </a:rPr>
              <a:t> both accept</a:t>
            </a:r>
          </a:p>
          <a:p>
            <a:r>
              <a:rPr lang="en-US" sz="2100" dirty="0">
                <a:solidFill>
                  <a:srgbClr val="404040"/>
                </a:solidFill>
                <a:latin typeface="Calibri"/>
                <a:cs typeface="Calibri"/>
              </a:rPr>
              <a:t>as </a:t>
            </a:r>
            <a:r>
              <a:rPr lang="en-US" sz="2100" dirty="0" err="1">
                <a:solidFill>
                  <a:srgbClr val="404040"/>
                </a:solidFill>
                <a:latin typeface="Calibri"/>
                <a:cs typeface="Calibri"/>
              </a:rPr>
              <a:t>equival</a:t>
            </a:r>
            <a:r>
              <a:rPr lang="en-US" sz="2100" dirty="0">
                <a:solidFill>
                  <a:srgbClr val="404040"/>
                </a:solidFill>
                <a:latin typeface="Calibri"/>
                <a:cs typeface="Calibri"/>
              </a:rPr>
              <a:t> to compress</a:t>
            </a:r>
          </a:p>
        </p:txBody>
      </p:sp>
      <p:sp>
        <p:nvSpPr>
          <p:cNvPr id="38919" name="AutoShape 7"/>
          <p:cNvSpPr>
            <a:spLocks noChangeArrowheads="1"/>
          </p:cNvSpPr>
          <p:nvPr/>
        </p:nvSpPr>
        <p:spPr bwMode="auto">
          <a:xfrm>
            <a:off x="4419600" y="4686302"/>
            <a:ext cx="304800" cy="364331"/>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713977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91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91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9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9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9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7" grpId="0" animBg="1"/>
      <p:bldP spid="38918" grpId="0" animBg="1"/>
      <p:bldP spid="38919"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066800" y="1066800"/>
            <a:ext cx="7543800" cy="1450757"/>
          </a:xfrm>
        </p:spPr>
        <p:txBody>
          <a:bodyPr>
            <a:normAutofit fontScale="90000"/>
          </a:bodyPr>
          <a:lstStyle/>
          <a:p>
            <a:pPr eaLnBrk="1" hangingPunct="1"/>
            <a:r>
              <a:rPr lang="en-US" dirty="0"/>
              <a:t>Porter’s algorithm</a:t>
            </a:r>
            <a:br>
              <a:rPr lang="en-US" dirty="0"/>
            </a:br>
            <a:r>
              <a:rPr lang="en-US" dirty="0"/>
              <a:t>The most common English stemmer</a:t>
            </a:r>
          </a:p>
        </p:txBody>
      </p:sp>
      <p:sp>
        <p:nvSpPr>
          <p:cNvPr id="39939" name="Rectangle 3"/>
          <p:cNvSpPr>
            <a:spLocks noGrp="1" noChangeArrowheads="1"/>
          </p:cNvSpPr>
          <p:nvPr>
            <p:ph sz="quarter" idx="1"/>
          </p:nvPr>
        </p:nvSpPr>
        <p:spPr>
          <a:xfrm>
            <a:off x="167640" y="2989996"/>
            <a:ext cx="4876800" cy="3333750"/>
          </a:xfrm>
        </p:spPr>
        <p:txBody>
          <a:bodyPr/>
          <a:lstStyle/>
          <a:p>
            <a:pPr marL="0" indent="0">
              <a:buNone/>
            </a:pPr>
            <a:r>
              <a:rPr lang="en-US" dirty="0"/>
              <a:t>   Step 1a</a:t>
            </a:r>
          </a:p>
          <a:p>
            <a:pPr marL="457200" lvl="1" indent="0">
              <a:buNone/>
            </a:pPr>
            <a:r>
              <a:rPr lang="en-US" sz="1600" dirty="0" err="1">
                <a:latin typeface="Courier"/>
                <a:cs typeface="Courier"/>
              </a:rPr>
              <a:t>sses</a:t>
            </a:r>
            <a:r>
              <a:rPr lang="en-US" sz="1600" dirty="0">
                <a:latin typeface="Courier"/>
                <a:cs typeface="Courier"/>
              </a:rPr>
              <a:t> </a:t>
            </a:r>
            <a:r>
              <a:rPr lang="en-US" sz="1600" dirty="0">
                <a:latin typeface="Courier"/>
                <a:cs typeface="Courier"/>
                <a:sym typeface="Symbol" charset="2"/>
              </a:rPr>
              <a:t> </a:t>
            </a:r>
            <a:r>
              <a:rPr lang="en-US" sz="1600" dirty="0" err="1">
                <a:latin typeface="Courier"/>
                <a:cs typeface="Courier"/>
                <a:sym typeface="Symbol" charset="2"/>
              </a:rPr>
              <a:t>ss</a:t>
            </a:r>
            <a:r>
              <a:rPr lang="en-US" sz="1600" dirty="0">
                <a:latin typeface="Courier"/>
                <a:cs typeface="Courier"/>
                <a:sym typeface="Symbol" charset="2"/>
              </a:rPr>
              <a:t>	 </a:t>
            </a:r>
            <a:r>
              <a:rPr lang="en-US" sz="1600" dirty="0">
                <a:solidFill>
                  <a:schemeClr val="accent5">
                    <a:lumMod val="75000"/>
                  </a:schemeClr>
                </a:solidFill>
                <a:latin typeface="Courier"/>
                <a:cs typeface="Courier"/>
                <a:sym typeface="Symbol" charset="2"/>
              </a:rPr>
              <a:t>caresses  caress</a:t>
            </a:r>
          </a:p>
          <a:p>
            <a:pPr marL="457200" lvl="1" indent="0">
              <a:buNone/>
            </a:pPr>
            <a:r>
              <a:rPr lang="en-US" sz="1600" dirty="0" err="1">
                <a:latin typeface="Courier"/>
                <a:cs typeface="Courier"/>
              </a:rPr>
              <a:t>ies</a:t>
            </a:r>
            <a:r>
              <a:rPr lang="en-US" sz="1600" dirty="0">
                <a:latin typeface="Courier"/>
                <a:cs typeface="Courier"/>
              </a:rPr>
              <a:t>  </a:t>
            </a:r>
            <a:r>
              <a:rPr lang="en-US" sz="1600" dirty="0">
                <a:latin typeface="Courier"/>
                <a:cs typeface="Courier"/>
                <a:sym typeface="Symbol" charset="2"/>
              </a:rPr>
              <a:t> </a:t>
            </a:r>
            <a:r>
              <a:rPr lang="en-US" sz="1600" dirty="0" err="1">
                <a:latin typeface="Courier"/>
                <a:cs typeface="Courier"/>
                <a:sym typeface="Symbol" charset="2"/>
              </a:rPr>
              <a:t>i</a:t>
            </a:r>
            <a:r>
              <a:rPr lang="en-US" sz="1600" dirty="0">
                <a:latin typeface="Courier"/>
                <a:cs typeface="Courier"/>
                <a:sym typeface="Symbol" charset="2"/>
              </a:rPr>
              <a:t>	 </a:t>
            </a:r>
            <a:r>
              <a:rPr lang="en-US" sz="1600" dirty="0">
                <a:solidFill>
                  <a:schemeClr val="accent5">
                    <a:lumMod val="75000"/>
                  </a:schemeClr>
                </a:solidFill>
                <a:latin typeface="Courier"/>
                <a:cs typeface="Courier"/>
                <a:sym typeface="Symbol" charset="2"/>
              </a:rPr>
              <a:t>ponies    </a:t>
            </a:r>
            <a:r>
              <a:rPr lang="en-US" sz="1600" dirty="0" err="1">
                <a:solidFill>
                  <a:schemeClr val="accent5">
                    <a:lumMod val="75000"/>
                  </a:schemeClr>
                </a:solidFill>
                <a:latin typeface="Courier"/>
                <a:cs typeface="Courier"/>
                <a:sym typeface="Symbol" charset="2"/>
              </a:rPr>
              <a:t>poni</a:t>
            </a:r>
            <a:endParaRPr lang="en-US" sz="1600" dirty="0">
              <a:solidFill>
                <a:schemeClr val="accent5">
                  <a:lumMod val="75000"/>
                </a:schemeClr>
              </a:solidFill>
              <a:latin typeface="Courier"/>
              <a:cs typeface="Courier"/>
              <a:sym typeface="Symbol" charset="2"/>
            </a:endParaRPr>
          </a:p>
          <a:p>
            <a:pPr marL="457200" lvl="1" indent="0">
              <a:buNone/>
            </a:pPr>
            <a:r>
              <a:rPr lang="en-US" sz="1600" dirty="0" err="1">
                <a:latin typeface="Courier"/>
                <a:cs typeface="Courier"/>
                <a:sym typeface="Symbol" charset="2"/>
              </a:rPr>
              <a:t>ss</a:t>
            </a:r>
            <a:r>
              <a:rPr lang="en-US" sz="1600" dirty="0">
                <a:latin typeface="Courier"/>
                <a:cs typeface="Courier"/>
                <a:sym typeface="Symbol" charset="2"/>
              </a:rPr>
              <a:t>    </a:t>
            </a:r>
            <a:r>
              <a:rPr lang="en-US" sz="1600" dirty="0" err="1">
                <a:latin typeface="Courier"/>
                <a:cs typeface="Courier"/>
                <a:sym typeface="Symbol" charset="2"/>
              </a:rPr>
              <a:t>ss</a:t>
            </a:r>
            <a:r>
              <a:rPr lang="en-US" sz="1600" dirty="0">
                <a:latin typeface="Courier"/>
                <a:cs typeface="Courier"/>
                <a:sym typeface="Symbol" charset="2"/>
              </a:rPr>
              <a:t>	 </a:t>
            </a:r>
            <a:r>
              <a:rPr lang="en-US" sz="1600" dirty="0">
                <a:solidFill>
                  <a:schemeClr val="accent5">
                    <a:lumMod val="75000"/>
                  </a:schemeClr>
                </a:solidFill>
                <a:latin typeface="Courier"/>
                <a:cs typeface="Courier"/>
                <a:sym typeface="Symbol" charset="2"/>
              </a:rPr>
              <a:t>caress    caress</a:t>
            </a:r>
          </a:p>
          <a:p>
            <a:pPr marL="457200" lvl="1" indent="0">
              <a:buNone/>
            </a:pPr>
            <a:r>
              <a:rPr lang="en-US" sz="1600" dirty="0">
                <a:latin typeface="Courier"/>
                <a:cs typeface="Courier"/>
                <a:sym typeface="Symbol" charset="2"/>
              </a:rPr>
              <a:t>s     </a:t>
            </a:r>
            <a:r>
              <a:rPr lang="en-US" sz="1600" dirty="0" err="1">
                <a:sym typeface="Symbol" charset="2"/>
              </a:rPr>
              <a:t>ø</a:t>
            </a:r>
            <a:r>
              <a:rPr lang="en-US" sz="1600" dirty="0">
                <a:sym typeface="Symbol" charset="2"/>
              </a:rPr>
              <a:t>         </a:t>
            </a:r>
            <a:r>
              <a:rPr lang="en-US" sz="1600" dirty="0">
                <a:solidFill>
                  <a:schemeClr val="accent5">
                    <a:lumMod val="75000"/>
                  </a:schemeClr>
                </a:solidFill>
                <a:latin typeface="Courier"/>
                <a:cs typeface="Courier"/>
                <a:sym typeface="Symbol" charset="2"/>
              </a:rPr>
              <a:t>cats       cat</a:t>
            </a:r>
          </a:p>
          <a:p>
            <a:pPr marL="0" indent="0">
              <a:buNone/>
            </a:pPr>
            <a:r>
              <a:rPr lang="en-US" dirty="0">
                <a:latin typeface="Calibri"/>
                <a:cs typeface="Calibri"/>
                <a:sym typeface="Symbol" charset="2"/>
              </a:rPr>
              <a:t>  Step 1b</a:t>
            </a:r>
          </a:p>
          <a:p>
            <a:pPr marL="457200" lvl="1" indent="0">
              <a:buNone/>
            </a:pPr>
            <a:r>
              <a:rPr lang="en-US" sz="1600" dirty="0">
                <a:latin typeface="Courier"/>
                <a:cs typeface="Courier"/>
                <a:sym typeface="Symbol" charset="2"/>
              </a:rPr>
              <a:t>(*v*)</a:t>
            </a:r>
            <a:r>
              <a:rPr lang="en-US" sz="1600" dirty="0" err="1">
                <a:latin typeface="Courier"/>
                <a:cs typeface="Courier"/>
                <a:sym typeface="Symbol" charset="2"/>
              </a:rPr>
              <a:t>ing</a:t>
            </a:r>
            <a:r>
              <a:rPr lang="en-US" sz="1600" dirty="0">
                <a:latin typeface="Courier"/>
                <a:cs typeface="Courier"/>
                <a:sym typeface="Symbol" charset="2"/>
              </a:rPr>
              <a:t>  </a:t>
            </a:r>
            <a:r>
              <a:rPr lang="en-US" sz="1600" dirty="0" err="1">
                <a:sym typeface="Symbol" charset="2"/>
              </a:rPr>
              <a:t>ø</a:t>
            </a:r>
            <a:r>
              <a:rPr lang="en-US" sz="1600" dirty="0">
                <a:sym typeface="Symbol" charset="2"/>
              </a:rPr>
              <a:t>    </a:t>
            </a:r>
            <a:r>
              <a:rPr lang="en-US" sz="1600" dirty="0">
                <a:solidFill>
                  <a:schemeClr val="accent5">
                    <a:lumMod val="75000"/>
                  </a:schemeClr>
                </a:solidFill>
                <a:latin typeface="Courier"/>
                <a:cs typeface="Courier"/>
                <a:sym typeface="Symbol" charset="2"/>
              </a:rPr>
              <a:t>walking    walk</a:t>
            </a:r>
          </a:p>
          <a:p>
            <a:pPr marL="457200" lvl="1" indent="0">
              <a:buNone/>
            </a:pPr>
            <a:r>
              <a:rPr lang="en-US" sz="1600" dirty="0">
                <a:solidFill>
                  <a:schemeClr val="accent5">
                    <a:lumMod val="75000"/>
                  </a:schemeClr>
                </a:solidFill>
                <a:latin typeface="Courier"/>
                <a:cs typeface="Courier"/>
                <a:sym typeface="Symbol" charset="2"/>
              </a:rPr>
              <a:t>              sing       sing</a:t>
            </a:r>
          </a:p>
          <a:p>
            <a:pPr marL="457200" lvl="1" indent="0">
              <a:buNone/>
            </a:pPr>
            <a:r>
              <a:rPr lang="en-US" sz="1600" dirty="0">
                <a:latin typeface="Courier"/>
                <a:cs typeface="Courier"/>
                <a:sym typeface="Symbol" charset="2"/>
              </a:rPr>
              <a:t>(*v*)</a:t>
            </a:r>
            <a:r>
              <a:rPr lang="en-US" sz="1600" dirty="0" err="1">
                <a:latin typeface="Courier"/>
                <a:cs typeface="Courier"/>
                <a:sym typeface="Symbol" charset="2"/>
              </a:rPr>
              <a:t>ed</a:t>
            </a:r>
            <a:r>
              <a:rPr lang="en-US" sz="1600" dirty="0">
                <a:latin typeface="Courier"/>
                <a:cs typeface="Courier"/>
                <a:sym typeface="Symbol" charset="2"/>
              </a:rPr>
              <a:t>   </a:t>
            </a:r>
            <a:r>
              <a:rPr lang="en-US" sz="1600" dirty="0" err="1">
                <a:sym typeface="Symbol" charset="2"/>
              </a:rPr>
              <a:t>ø</a:t>
            </a:r>
            <a:r>
              <a:rPr lang="en-US" sz="1600" dirty="0">
                <a:sym typeface="Symbol" charset="2"/>
              </a:rPr>
              <a:t>    </a:t>
            </a:r>
            <a:r>
              <a:rPr lang="en-US" sz="1600" dirty="0">
                <a:solidFill>
                  <a:schemeClr val="accent5">
                    <a:lumMod val="75000"/>
                  </a:schemeClr>
                </a:solidFill>
                <a:latin typeface="Courier"/>
                <a:cs typeface="Courier"/>
                <a:sym typeface="Symbol" charset="2"/>
              </a:rPr>
              <a:t>plastered  plaster</a:t>
            </a:r>
          </a:p>
          <a:p>
            <a:pPr marL="457200" lvl="1" indent="0">
              <a:buNone/>
            </a:pPr>
            <a:r>
              <a:rPr lang="en-US" dirty="0">
                <a:solidFill>
                  <a:schemeClr val="accent5">
                    <a:lumMod val="75000"/>
                  </a:schemeClr>
                </a:solidFill>
                <a:latin typeface="Courier"/>
                <a:cs typeface="Courier"/>
                <a:sym typeface="Symbol" charset="2"/>
              </a:rPr>
              <a:t>…</a:t>
            </a:r>
          </a:p>
          <a:p>
            <a:endParaRPr lang="en-US" sz="2200" dirty="0">
              <a:latin typeface="Courier"/>
              <a:cs typeface="Courier"/>
              <a:sym typeface="Symbol" charset="2"/>
            </a:endParaRPr>
          </a:p>
        </p:txBody>
      </p:sp>
      <p:sp>
        <p:nvSpPr>
          <p:cNvPr id="5" name="Rectangle 3"/>
          <p:cNvSpPr txBox="1">
            <a:spLocks noChangeArrowheads="1"/>
          </p:cNvSpPr>
          <p:nvPr/>
        </p:nvSpPr>
        <p:spPr bwMode="auto">
          <a:xfrm>
            <a:off x="4511040" y="3066196"/>
            <a:ext cx="4876800" cy="333375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sz="2000" dirty="0"/>
              <a:t>   Step 2 (for long stems)</a:t>
            </a:r>
          </a:p>
          <a:p>
            <a:pPr marL="457200" lvl="1" indent="0">
              <a:buNone/>
            </a:pPr>
            <a:r>
              <a:rPr lang="en-US" sz="1600" dirty="0" err="1">
                <a:latin typeface="Courier"/>
                <a:cs typeface="Courier"/>
              </a:rPr>
              <a:t>ational</a:t>
            </a:r>
            <a:r>
              <a:rPr lang="en-US" sz="1600" dirty="0">
                <a:latin typeface="Courier"/>
                <a:cs typeface="Courier"/>
                <a:sym typeface="Symbol" charset="2"/>
              </a:rPr>
              <a:t> ate </a:t>
            </a:r>
            <a:r>
              <a:rPr lang="en-US" sz="1600" dirty="0">
                <a:solidFill>
                  <a:schemeClr val="accent5">
                    <a:lumMod val="75000"/>
                  </a:schemeClr>
                </a:solidFill>
                <a:latin typeface="Courier"/>
                <a:cs typeface="Courier"/>
                <a:sym typeface="Symbol" charset="2"/>
              </a:rPr>
              <a:t>relational relate</a:t>
            </a:r>
          </a:p>
          <a:p>
            <a:pPr marL="457200" lvl="1" indent="0">
              <a:buNone/>
            </a:pPr>
            <a:r>
              <a:rPr lang="en-US" sz="1600" dirty="0" err="1">
                <a:latin typeface="Courier"/>
                <a:cs typeface="Courier"/>
              </a:rPr>
              <a:t>izer</a:t>
            </a:r>
            <a:r>
              <a:rPr lang="en-US" sz="1600" dirty="0">
                <a:latin typeface="Courier"/>
                <a:cs typeface="Courier"/>
                <a:sym typeface="Symbol" charset="2"/>
              </a:rPr>
              <a:t> </a:t>
            </a:r>
            <a:r>
              <a:rPr lang="en-US" sz="1600" dirty="0" err="1">
                <a:latin typeface="Courier"/>
                <a:cs typeface="Courier"/>
                <a:sym typeface="Symbol" charset="2"/>
              </a:rPr>
              <a:t>ize</a:t>
            </a:r>
            <a:r>
              <a:rPr lang="en-US" sz="1600" dirty="0">
                <a:latin typeface="Courier"/>
                <a:cs typeface="Courier"/>
                <a:sym typeface="Symbol" charset="2"/>
              </a:rPr>
              <a:t>	  </a:t>
            </a:r>
            <a:r>
              <a:rPr lang="en-US" sz="1600" dirty="0">
                <a:solidFill>
                  <a:schemeClr val="accent5">
                    <a:lumMod val="75000"/>
                  </a:schemeClr>
                </a:solidFill>
                <a:latin typeface="Courier"/>
                <a:cs typeface="Courier"/>
                <a:sym typeface="Symbol" charset="2"/>
              </a:rPr>
              <a:t>digitizer  digitize</a:t>
            </a:r>
          </a:p>
          <a:p>
            <a:pPr marL="457200" lvl="1" indent="0">
              <a:buNone/>
            </a:pPr>
            <a:r>
              <a:rPr lang="en-US" sz="1600" dirty="0" err="1">
                <a:latin typeface="Courier"/>
                <a:cs typeface="Courier"/>
                <a:sym typeface="Symbol" charset="2"/>
              </a:rPr>
              <a:t>ator</a:t>
            </a:r>
            <a:r>
              <a:rPr lang="en-US" sz="1600" dirty="0">
                <a:latin typeface="Courier"/>
                <a:cs typeface="Courier"/>
                <a:sym typeface="Symbol" charset="2"/>
              </a:rPr>
              <a:t> ate	  </a:t>
            </a:r>
            <a:r>
              <a:rPr lang="en-US" sz="1600" dirty="0">
                <a:solidFill>
                  <a:schemeClr val="accent5">
                    <a:lumMod val="75000"/>
                  </a:schemeClr>
                </a:solidFill>
                <a:latin typeface="Courier"/>
                <a:cs typeface="Courier"/>
                <a:sym typeface="Symbol" charset="2"/>
              </a:rPr>
              <a:t>operator   operate</a:t>
            </a:r>
          </a:p>
          <a:p>
            <a:pPr marL="457200" lvl="1" indent="0">
              <a:buNone/>
            </a:pPr>
            <a:r>
              <a:rPr lang="en-US" sz="1600" dirty="0">
                <a:latin typeface="Courier"/>
                <a:cs typeface="Courier"/>
                <a:sym typeface="Symbol" charset="2"/>
              </a:rPr>
              <a:t>…</a:t>
            </a:r>
            <a:endParaRPr lang="en-US" sz="1600" dirty="0">
              <a:solidFill>
                <a:schemeClr val="accent5">
                  <a:lumMod val="75000"/>
                </a:schemeClr>
              </a:solidFill>
              <a:latin typeface="Courier"/>
              <a:cs typeface="Courier"/>
              <a:sym typeface="Symbol" charset="2"/>
            </a:endParaRPr>
          </a:p>
          <a:p>
            <a:pPr marL="0" indent="0">
              <a:buNone/>
            </a:pPr>
            <a:r>
              <a:rPr lang="en-US" sz="2000" dirty="0">
                <a:latin typeface="Calibri"/>
                <a:cs typeface="Calibri"/>
                <a:sym typeface="Symbol" charset="2"/>
              </a:rPr>
              <a:t>    Step 3 (for longer stems)</a:t>
            </a:r>
          </a:p>
          <a:p>
            <a:pPr marL="457200" lvl="1" indent="0">
              <a:buNone/>
            </a:pPr>
            <a:r>
              <a:rPr lang="en-US" sz="1600" dirty="0">
                <a:latin typeface="Courier"/>
                <a:cs typeface="Courier"/>
                <a:sym typeface="Symbol" charset="2"/>
              </a:rPr>
              <a:t>al     </a:t>
            </a:r>
            <a:r>
              <a:rPr lang="en-US" sz="1600" dirty="0" err="1">
                <a:sym typeface="Symbol" charset="2"/>
              </a:rPr>
              <a:t>ø</a:t>
            </a:r>
            <a:r>
              <a:rPr lang="en-US" sz="1600" dirty="0">
                <a:sym typeface="Symbol" charset="2"/>
              </a:rPr>
              <a:t>      </a:t>
            </a:r>
            <a:r>
              <a:rPr lang="en-US" sz="1600" dirty="0">
                <a:solidFill>
                  <a:schemeClr val="accent5">
                    <a:lumMod val="75000"/>
                  </a:schemeClr>
                </a:solidFill>
                <a:latin typeface="Courier"/>
                <a:cs typeface="Courier"/>
                <a:sym typeface="Symbol" charset="2"/>
              </a:rPr>
              <a:t>revival     </a:t>
            </a:r>
            <a:r>
              <a:rPr lang="en-US" sz="1600" dirty="0" err="1">
                <a:solidFill>
                  <a:schemeClr val="accent5">
                    <a:lumMod val="75000"/>
                  </a:schemeClr>
                </a:solidFill>
                <a:latin typeface="Courier"/>
                <a:cs typeface="Courier"/>
                <a:sym typeface="Symbol" charset="2"/>
              </a:rPr>
              <a:t>reviv</a:t>
            </a:r>
            <a:endParaRPr lang="en-US" sz="1600" dirty="0">
              <a:solidFill>
                <a:schemeClr val="accent5">
                  <a:lumMod val="75000"/>
                </a:schemeClr>
              </a:solidFill>
              <a:latin typeface="Courier"/>
              <a:cs typeface="Courier"/>
              <a:sym typeface="Symbol" charset="2"/>
            </a:endParaRPr>
          </a:p>
          <a:p>
            <a:pPr marL="457200" lvl="1" indent="0">
              <a:buNone/>
            </a:pPr>
            <a:r>
              <a:rPr lang="en-US" sz="1600" dirty="0">
                <a:latin typeface="Courier"/>
                <a:cs typeface="Courier"/>
                <a:sym typeface="Symbol" charset="2"/>
              </a:rPr>
              <a:t>able   </a:t>
            </a:r>
            <a:r>
              <a:rPr lang="en-US" sz="1600" dirty="0" err="1">
                <a:sym typeface="Symbol" charset="2"/>
              </a:rPr>
              <a:t>ø</a:t>
            </a:r>
            <a:r>
              <a:rPr lang="en-US" sz="1600" dirty="0">
                <a:sym typeface="Symbol" charset="2"/>
              </a:rPr>
              <a:t>      </a:t>
            </a:r>
            <a:r>
              <a:rPr lang="en-US" sz="1600" dirty="0">
                <a:solidFill>
                  <a:schemeClr val="accent5">
                    <a:lumMod val="75000"/>
                  </a:schemeClr>
                </a:solidFill>
                <a:latin typeface="Courier"/>
                <a:cs typeface="Courier"/>
                <a:sym typeface="Symbol" charset="2"/>
              </a:rPr>
              <a:t>adjustable  adjust</a:t>
            </a:r>
          </a:p>
          <a:p>
            <a:pPr marL="457200" lvl="1" indent="0">
              <a:buNone/>
            </a:pPr>
            <a:r>
              <a:rPr lang="en-US" sz="1600" dirty="0">
                <a:latin typeface="Courier"/>
                <a:cs typeface="Courier"/>
                <a:sym typeface="Symbol" charset="2"/>
              </a:rPr>
              <a:t>ate    </a:t>
            </a:r>
            <a:r>
              <a:rPr lang="en-US" sz="1600" dirty="0" err="1">
                <a:latin typeface="Courier"/>
                <a:cs typeface="Courier"/>
                <a:sym typeface="Symbol" charset="2"/>
              </a:rPr>
              <a:t>ø</a:t>
            </a:r>
            <a:r>
              <a:rPr lang="en-US" sz="1600" dirty="0">
                <a:latin typeface="Courier"/>
                <a:cs typeface="Courier"/>
                <a:sym typeface="Symbol" charset="2"/>
              </a:rPr>
              <a:t>  </a:t>
            </a:r>
            <a:r>
              <a:rPr lang="en-US" sz="1600" dirty="0">
                <a:solidFill>
                  <a:schemeClr val="accent5">
                    <a:lumMod val="75000"/>
                  </a:schemeClr>
                </a:solidFill>
                <a:latin typeface="Courier"/>
                <a:cs typeface="Courier"/>
                <a:sym typeface="Symbol" charset="2"/>
              </a:rPr>
              <a:t>activate    </a:t>
            </a:r>
            <a:r>
              <a:rPr lang="en-US" sz="1600" dirty="0" err="1">
                <a:solidFill>
                  <a:schemeClr val="accent5">
                    <a:lumMod val="75000"/>
                  </a:schemeClr>
                </a:solidFill>
                <a:latin typeface="Courier"/>
                <a:cs typeface="Courier"/>
                <a:sym typeface="Symbol" charset="2"/>
              </a:rPr>
              <a:t>activ</a:t>
            </a:r>
            <a:endParaRPr lang="en-US" sz="1600" dirty="0">
              <a:solidFill>
                <a:schemeClr val="accent5">
                  <a:lumMod val="75000"/>
                </a:schemeClr>
              </a:solidFill>
              <a:latin typeface="Courier"/>
              <a:cs typeface="Courier"/>
              <a:sym typeface="Symbol" charset="2"/>
            </a:endParaRPr>
          </a:p>
          <a:p>
            <a:pPr marL="457200" lvl="1" indent="0">
              <a:buNone/>
            </a:pPr>
            <a:r>
              <a:rPr lang="en-US" sz="1600" dirty="0">
                <a:latin typeface="Courier"/>
                <a:cs typeface="Courier"/>
                <a:sym typeface="Symbol" charset="2"/>
              </a:rPr>
              <a:t>…</a:t>
            </a:r>
            <a:endParaRPr lang="en-US" sz="1600" dirty="0">
              <a:solidFill>
                <a:schemeClr val="accent5">
                  <a:lumMod val="75000"/>
                </a:schemeClr>
              </a:solidFill>
              <a:latin typeface="Courier"/>
              <a:cs typeface="Courier"/>
              <a:sym typeface="Symbol" charset="2"/>
            </a:endParaRPr>
          </a:p>
          <a:p>
            <a:endParaRPr lang="en-US" sz="2200" dirty="0">
              <a:latin typeface="Courier"/>
              <a:cs typeface="Courier"/>
              <a:sym typeface="Symbol" charset="2"/>
            </a:endParaRPr>
          </a:p>
        </p:txBody>
      </p:sp>
    </p:spTree>
    <p:extLst>
      <p:ext uri="{BB962C8B-B14F-4D97-AF65-F5344CB8AC3E}">
        <p14:creationId xmlns:p14="http://schemas.microsoft.com/office/powerpoint/2010/main" val="38454169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5252936"/>
            <a:ext cx="7543800" cy="1028715"/>
          </a:xfrm>
        </p:spPr>
        <p:txBody>
          <a:bodyPr anchor="ctr">
            <a:normAutofit/>
          </a:bodyPr>
          <a:lstStyle/>
          <a:p>
            <a:pPr algn="ctr"/>
            <a:r>
              <a:rPr lang="en-US" sz="3400">
                <a:solidFill>
                  <a:srgbClr val="FFFFFF"/>
                </a:solidFill>
              </a:rPr>
              <a:t>Viewing morphology in a corpus</a:t>
            </a:r>
            <a:br>
              <a:rPr lang="en-US" sz="3400">
                <a:solidFill>
                  <a:srgbClr val="FFFFFF"/>
                </a:solidFill>
              </a:rPr>
            </a:br>
            <a:r>
              <a:rPr lang="en-US" sz="3400">
                <a:solidFill>
                  <a:srgbClr val="FFFFFF"/>
                </a:solidFill>
              </a:rPr>
              <a:t>Why only strip –ing if there is a vowel?</a:t>
            </a:r>
          </a:p>
        </p:txBody>
      </p:sp>
      <p:sp>
        <p:nvSpPr>
          <p:cNvPr id="4" name="Slide Number Placeholder 3"/>
          <p:cNvSpPr>
            <a:spLocks noGrp="1"/>
          </p:cNvSpPr>
          <p:nvPr>
            <p:ph type="sldNum" sz="quarter" idx="12"/>
          </p:nvPr>
        </p:nvSpPr>
        <p:spPr>
          <a:xfrm>
            <a:off x="7425343" y="6459785"/>
            <a:ext cx="984019" cy="365125"/>
          </a:xfrm>
        </p:spPr>
        <p:txBody>
          <a:bodyPr>
            <a:normAutofit/>
          </a:bodyPr>
          <a:lstStyle/>
          <a:p>
            <a:pPr>
              <a:spcAft>
                <a:spcPts val="600"/>
              </a:spcAft>
            </a:pPr>
            <a:fld id="{10F35DC5-7E65-8247-99AB-4E984F8A921E}" type="slidenum">
              <a:rPr lang="en-US" smtClean="0"/>
              <a:pPr>
                <a:spcAft>
                  <a:spcPts val="600"/>
                </a:spcAft>
              </a:pPr>
              <a:t>26</a:t>
            </a:fld>
            <a:endParaRPr lang="en-US"/>
          </a:p>
        </p:txBody>
      </p:sp>
      <p:sp>
        <p:nvSpPr>
          <p:cNvPr id="12" name="Rectangle 11">
            <a:extLst>
              <a:ext uri="{FF2B5EF4-FFF2-40B4-BE49-F238E27FC236}">
                <a16:creationId xmlns:a16="http://schemas.microsoft.com/office/drawing/2014/main" id="{830E7DF6-2966-D64C-A772-31DD72931355}"/>
              </a:ext>
            </a:extLst>
          </p:cNvPr>
          <p:cNvSpPr/>
          <p:nvPr/>
        </p:nvSpPr>
        <p:spPr>
          <a:xfrm>
            <a:off x="381000" y="2228671"/>
            <a:ext cx="8153400" cy="1200329"/>
          </a:xfrm>
          <a:prstGeom prst="rect">
            <a:avLst/>
          </a:prstGeom>
        </p:spPr>
        <p:txBody>
          <a:bodyPr wrap="square">
            <a:spAutoFit/>
          </a:bodyPr>
          <a:lstStyle/>
          <a:p>
            <a:pPr lvl="1"/>
            <a:r>
              <a:rPr lang="en-US" sz="2800" dirty="0">
                <a:latin typeface="Courier"/>
                <a:cs typeface="Courier"/>
                <a:sym typeface="Symbol" charset="2"/>
              </a:rPr>
              <a:t>(*v*)</a:t>
            </a:r>
            <a:r>
              <a:rPr lang="en-US" sz="2800" dirty="0" err="1">
                <a:latin typeface="Courier"/>
                <a:cs typeface="Courier"/>
                <a:sym typeface="Symbol" charset="2"/>
              </a:rPr>
              <a:t>ing</a:t>
            </a:r>
            <a:r>
              <a:rPr lang="en-US" sz="2800" dirty="0">
                <a:latin typeface="Courier"/>
                <a:cs typeface="Courier"/>
                <a:sym typeface="Symbol" charset="2"/>
              </a:rPr>
              <a:t>  </a:t>
            </a:r>
            <a:r>
              <a:rPr lang="en-US" sz="2800" dirty="0" err="1">
                <a:sym typeface="Symbol" charset="2"/>
              </a:rPr>
              <a:t>ø</a:t>
            </a:r>
            <a:r>
              <a:rPr lang="en-US" sz="2800" dirty="0">
                <a:sym typeface="Symbol" charset="2"/>
              </a:rPr>
              <a:t>    </a:t>
            </a:r>
            <a:r>
              <a:rPr lang="en-US" sz="2800" dirty="0">
                <a:solidFill>
                  <a:schemeClr val="accent5">
                    <a:lumMod val="75000"/>
                  </a:schemeClr>
                </a:solidFill>
                <a:latin typeface="Courier"/>
                <a:cs typeface="Courier"/>
                <a:sym typeface="Symbol" charset="2"/>
              </a:rPr>
              <a:t>walking    walk</a:t>
            </a:r>
          </a:p>
          <a:p>
            <a:pPr lvl="1"/>
            <a:r>
              <a:rPr lang="en-US" sz="2800" dirty="0">
                <a:solidFill>
                  <a:schemeClr val="accent5">
                    <a:lumMod val="75000"/>
                  </a:schemeClr>
                </a:solidFill>
                <a:latin typeface="Courier"/>
                <a:cs typeface="Courier"/>
                <a:sym typeface="Symbol" charset="2"/>
              </a:rPr>
              <a:t>              sing       sing</a:t>
            </a:r>
          </a:p>
          <a:p>
            <a:pPr lvl="1"/>
            <a:endParaRPr lang="en-US" sz="1600" dirty="0">
              <a:solidFill>
                <a:schemeClr val="accent5">
                  <a:lumMod val="75000"/>
                </a:schemeClr>
              </a:solidFill>
              <a:latin typeface="Courier"/>
              <a:cs typeface="Courier"/>
              <a:sym typeface="Symbol" charset="2"/>
            </a:endParaRPr>
          </a:p>
        </p:txBody>
      </p:sp>
    </p:spTree>
    <p:extLst>
      <p:ext uri="{BB962C8B-B14F-4D97-AF65-F5344CB8AC3E}">
        <p14:creationId xmlns:p14="http://schemas.microsoft.com/office/powerpoint/2010/main" val="7313564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5252936"/>
            <a:ext cx="7543800" cy="1028715"/>
          </a:xfrm>
        </p:spPr>
        <p:txBody>
          <a:bodyPr anchor="ctr">
            <a:normAutofit/>
          </a:bodyPr>
          <a:lstStyle/>
          <a:p>
            <a:pPr algn="ctr"/>
            <a:r>
              <a:rPr lang="en-US" sz="3400">
                <a:solidFill>
                  <a:srgbClr val="FFFFFF"/>
                </a:solidFill>
              </a:rPr>
              <a:t>Viewing morphology in a corpus</a:t>
            </a:r>
            <a:br>
              <a:rPr lang="en-US" sz="3400">
                <a:solidFill>
                  <a:srgbClr val="FFFFFF"/>
                </a:solidFill>
              </a:rPr>
            </a:br>
            <a:r>
              <a:rPr lang="en-US" sz="3400">
                <a:solidFill>
                  <a:srgbClr val="FFFFFF"/>
                </a:solidFill>
              </a:rPr>
              <a:t>Why only strip –ing if there is a vowel?</a:t>
            </a:r>
          </a:p>
        </p:txBody>
      </p:sp>
      <p:sp>
        <p:nvSpPr>
          <p:cNvPr id="3" name="Content Placeholder 2"/>
          <p:cNvSpPr>
            <a:spLocks noGrp="1"/>
          </p:cNvSpPr>
          <p:nvPr>
            <p:ph idx="1"/>
          </p:nvPr>
        </p:nvSpPr>
        <p:spPr>
          <a:xfrm>
            <a:off x="822960" y="1086678"/>
            <a:ext cx="7520940" cy="3471467"/>
          </a:xfrm>
        </p:spPr>
        <p:txBody>
          <a:bodyPr>
            <a:normAutofit/>
          </a:bodyPr>
          <a:lstStyle/>
          <a:p>
            <a:pPr marL="457200" lvl="1" indent="0">
              <a:buNone/>
            </a:pPr>
            <a:r>
              <a:rPr lang="en-US" dirty="0">
                <a:latin typeface="Courier"/>
                <a:cs typeface="Courier"/>
                <a:sym typeface="Symbol" charset="2"/>
              </a:rPr>
              <a:t>(*v*)</a:t>
            </a:r>
            <a:r>
              <a:rPr lang="en-US" dirty="0" err="1">
                <a:latin typeface="Courier"/>
                <a:cs typeface="Courier"/>
                <a:sym typeface="Symbol" charset="2"/>
              </a:rPr>
              <a:t>ing</a:t>
            </a:r>
            <a:r>
              <a:rPr lang="en-US" dirty="0">
                <a:latin typeface="Courier"/>
                <a:cs typeface="Courier"/>
                <a:sym typeface="Symbol" charset="2"/>
              </a:rPr>
              <a:t>  </a:t>
            </a:r>
            <a:r>
              <a:rPr lang="en-US" dirty="0" err="1">
                <a:sym typeface="Symbol" charset="2"/>
              </a:rPr>
              <a:t>ø</a:t>
            </a:r>
            <a:r>
              <a:rPr lang="en-US" dirty="0">
                <a:sym typeface="Symbol" charset="2"/>
              </a:rPr>
              <a:t>    </a:t>
            </a:r>
            <a:r>
              <a:rPr lang="en-US" dirty="0">
                <a:latin typeface="Courier"/>
                <a:cs typeface="Courier"/>
                <a:sym typeface="Symbol" charset="2"/>
              </a:rPr>
              <a:t>walking    walk</a:t>
            </a:r>
          </a:p>
          <a:p>
            <a:pPr marL="457200" lvl="1" indent="0">
              <a:buNone/>
            </a:pPr>
            <a:r>
              <a:rPr lang="en-US" dirty="0">
                <a:latin typeface="Courier"/>
                <a:cs typeface="Courier"/>
                <a:sym typeface="Symbol" charset="2"/>
              </a:rPr>
              <a:t>              sing       sing</a:t>
            </a:r>
          </a:p>
          <a:p>
            <a:pPr marL="457200" lvl="1" indent="0">
              <a:buNone/>
            </a:pPr>
            <a:endParaRPr lang="en-US" dirty="0">
              <a:latin typeface="Courier"/>
              <a:cs typeface="Courier"/>
              <a:sym typeface="Symbol" charset="2"/>
            </a:endParaRPr>
          </a:p>
        </p:txBody>
      </p:sp>
      <p:sp>
        <p:nvSpPr>
          <p:cNvPr id="4" name="Slide Number Placeholder 3"/>
          <p:cNvSpPr>
            <a:spLocks noGrp="1"/>
          </p:cNvSpPr>
          <p:nvPr>
            <p:ph type="sldNum" sz="quarter" idx="12"/>
          </p:nvPr>
        </p:nvSpPr>
        <p:spPr>
          <a:xfrm>
            <a:off x="7425343" y="6459785"/>
            <a:ext cx="984019" cy="365125"/>
          </a:xfrm>
        </p:spPr>
        <p:txBody>
          <a:bodyPr>
            <a:normAutofit/>
          </a:bodyPr>
          <a:lstStyle/>
          <a:p>
            <a:pPr>
              <a:spcAft>
                <a:spcPts val="600"/>
              </a:spcAft>
            </a:pPr>
            <a:fld id="{10F35DC5-7E65-8247-99AB-4E984F8A921E}" type="slidenum">
              <a:rPr lang="en-US" smtClean="0"/>
              <a:pPr>
                <a:spcAft>
                  <a:spcPts val="600"/>
                </a:spcAft>
              </a:pPr>
              <a:t>27</a:t>
            </a:fld>
            <a:endParaRPr lang="en-US"/>
          </a:p>
        </p:txBody>
      </p:sp>
      <p:sp>
        <p:nvSpPr>
          <p:cNvPr id="23" name="Slide Number Placeholder 3">
            <a:extLst>
              <a:ext uri="{FF2B5EF4-FFF2-40B4-BE49-F238E27FC236}">
                <a16:creationId xmlns:a16="http://schemas.microsoft.com/office/drawing/2014/main" id="{A0031A53-19C4-F547-A355-B43E4234C37F}"/>
              </a:ext>
            </a:extLst>
          </p:cNvPr>
          <p:cNvSpPr txBox="1">
            <a:spLocks/>
          </p:cNvSpPr>
          <p:nvPr/>
        </p:nvSpPr>
        <p:spPr>
          <a:xfrm>
            <a:off x="7617944" y="5343155"/>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0F35DC5-7E65-8247-99AB-4E984F8A921E}" type="slidenum">
              <a:rPr lang="en-US" smtClean="0"/>
              <a:pPr/>
              <a:t>27</a:t>
            </a:fld>
            <a:endParaRPr lang="en-US"/>
          </a:p>
        </p:txBody>
      </p:sp>
      <p:sp>
        <p:nvSpPr>
          <p:cNvPr id="24" name="Rectangle 3">
            <a:extLst>
              <a:ext uri="{FF2B5EF4-FFF2-40B4-BE49-F238E27FC236}">
                <a16:creationId xmlns:a16="http://schemas.microsoft.com/office/drawing/2014/main" id="{41A9D5B1-FA9F-644C-8413-165B9366AC45}"/>
              </a:ext>
            </a:extLst>
          </p:cNvPr>
          <p:cNvSpPr txBox="1">
            <a:spLocks noChangeArrowheads="1"/>
          </p:cNvSpPr>
          <p:nvPr/>
        </p:nvSpPr>
        <p:spPr bwMode="auto">
          <a:xfrm>
            <a:off x="228600" y="2007569"/>
            <a:ext cx="9108001" cy="27432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lnSpc>
                <a:spcPct val="90000"/>
              </a:lnSpc>
              <a:buNone/>
            </a:pPr>
            <a:r>
              <a:rPr lang="en-US" sz="1400" dirty="0" err="1">
                <a:latin typeface="Courier"/>
                <a:cs typeface="Courier"/>
              </a:rPr>
              <a:t>tr</a:t>
            </a:r>
            <a:r>
              <a:rPr lang="en-US" sz="1400" dirty="0">
                <a:latin typeface="Courier"/>
                <a:cs typeface="Courier"/>
              </a:rPr>
              <a:t> -</a:t>
            </a:r>
            <a:r>
              <a:rPr lang="en-US" sz="1400" dirty="0" err="1">
                <a:latin typeface="Courier"/>
                <a:cs typeface="Courier"/>
              </a:rPr>
              <a:t>sc</a:t>
            </a:r>
            <a:r>
              <a:rPr lang="en-US" sz="1400" dirty="0">
                <a:latin typeface="Courier"/>
                <a:cs typeface="Courier"/>
              </a:rPr>
              <a:t> 'A-</a:t>
            </a:r>
            <a:r>
              <a:rPr lang="en-US" sz="1400" dirty="0" err="1">
                <a:latin typeface="Courier"/>
                <a:cs typeface="Courier"/>
              </a:rPr>
              <a:t>Za</a:t>
            </a:r>
            <a:r>
              <a:rPr lang="en-US" sz="1400" dirty="0">
                <a:latin typeface="Courier"/>
                <a:cs typeface="Courier"/>
              </a:rPr>
              <a:t>-z' '\n' &lt; </a:t>
            </a:r>
            <a:r>
              <a:rPr lang="en-US" sz="1400" dirty="0" err="1">
                <a:latin typeface="Courier"/>
                <a:cs typeface="Courier"/>
              </a:rPr>
              <a:t>shakes.txt</a:t>
            </a:r>
            <a:r>
              <a:rPr lang="en-US" sz="1400" dirty="0">
                <a:latin typeface="Courier"/>
                <a:cs typeface="Courier"/>
              </a:rPr>
              <a:t> | </a:t>
            </a:r>
            <a:r>
              <a:rPr lang="en-US" sz="1400" dirty="0" err="1">
                <a:latin typeface="Courier"/>
                <a:cs typeface="Courier"/>
              </a:rPr>
              <a:t>grep</a:t>
            </a:r>
            <a:r>
              <a:rPr lang="en-US" sz="1400" dirty="0">
                <a:latin typeface="Courier"/>
                <a:cs typeface="Courier"/>
              </a:rPr>
              <a:t> ’</a:t>
            </a:r>
            <a:r>
              <a:rPr lang="en-US" sz="1400" dirty="0" err="1">
                <a:latin typeface="Courier"/>
                <a:cs typeface="Courier"/>
              </a:rPr>
              <a:t>ing</a:t>
            </a:r>
            <a:r>
              <a:rPr lang="en-US" sz="1400" dirty="0">
                <a:latin typeface="Courier"/>
                <a:cs typeface="Courier"/>
              </a:rPr>
              <a:t>$' | sort | </a:t>
            </a:r>
            <a:r>
              <a:rPr lang="en-US" sz="1400" dirty="0" err="1">
                <a:latin typeface="Courier"/>
                <a:cs typeface="Courier"/>
              </a:rPr>
              <a:t>uniq</a:t>
            </a:r>
            <a:r>
              <a:rPr lang="en-US" sz="1400" dirty="0">
                <a:latin typeface="Courier"/>
                <a:cs typeface="Courier"/>
              </a:rPr>
              <a:t> -c | sort –nr </a:t>
            </a:r>
          </a:p>
          <a:p>
            <a:pPr marL="0" indent="0">
              <a:lnSpc>
                <a:spcPct val="90000"/>
              </a:lnSpc>
              <a:buNone/>
            </a:pPr>
            <a:endParaRPr lang="en-US" sz="1400" dirty="0">
              <a:latin typeface="Courier"/>
              <a:cs typeface="Courier"/>
            </a:endParaRPr>
          </a:p>
          <a:p>
            <a:pPr marL="0" indent="0">
              <a:lnSpc>
                <a:spcPct val="90000"/>
              </a:lnSpc>
              <a:buNone/>
            </a:pPr>
            <a:endParaRPr lang="en-US" sz="1400" dirty="0">
              <a:latin typeface="Courier"/>
              <a:cs typeface="Courier"/>
            </a:endParaRPr>
          </a:p>
          <a:p>
            <a:pPr marL="0" indent="0">
              <a:lnSpc>
                <a:spcPct val="90000"/>
              </a:lnSpc>
              <a:buNone/>
            </a:pPr>
            <a:endParaRPr lang="en-US" sz="1400" dirty="0">
              <a:latin typeface="Courier"/>
              <a:cs typeface="Courier"/>
            </a:endParaRPr>
          </a:p>
          <a:p>
            <a:pPr marL="0" indent="0">
              <a:lnSpc>
                <a:spcPct val="90000"/>
              </a:lnSpc>
              <a:buNone/>
            </a:pPr>
            <a:endParaRPr lang="en-US" sz="1400" dirty="0">
              <a:latin typeface="Courier"/>
              <a:cs typeface="Courier"/>
            </a:endParaRPr>
          </a:p>
          <a:p>
            <a:pPr marL="0" indent="0">
              <a:lnSpc>
                <a:spcPct val="90000"/>
              </a:lnSpc>
              <a:buNone/>
            </a:pPr>
            <a:endParaRPr lang="en-US" sz="1400" dirty="0">
              <a:solidFill>
                <a:schemeClr val="accent5">
                  <a:lumMod val="60000"/>
                  <a:lumOff val="40000"/>
                </a:schemeClr>
              </a:solidFill>
              <a:latin typeface="Courier"/>
              <a:cs typeface="Courier"/>
            </a:endParaRPr>
          </a:p>
          <a:p>
            <a:pPr marL="0" indent="0">
              <a:lnSpc>
                <a:spcPct val="90000"/>
              </a:lnSpc>
              <a:buNone/>
            </a:pPr>
            <a:endParaRPr lang="en-US" sz="1400" dirty="0">
              <a:latin typeface="Courier"/>
              <a:cs typeface="Courier"/>
            </a:endParaRPr>
          </a:p>
          <a:p>
            <a:pPr marL="0" indent="0">
              <a:lnSpc>
                <a:spcPct val="90000"/>
              </a:lnSpc>
              <a:buNone/>
            </a:pPr>
            <a:endParaRPr lang="en-US" sz="1400" dirty="0">
              <a:latin typeface="Courier"/>
              <a:cs typeface="Courier"/>
            </a:endParaRPr>
          </a:p>
          <a:p>
            <a:pPr marL="0" indent="0">
              <a:lnSpc>
                <a:spcPct val="90000"/>
              </a:lnSpc>
              <a:buNone/>
            </a:pPr>
            <a:endParaRPr lang="en-US" sz="1400" dirty="0">
              <a:latin typeface="Courier"/>
              <a:cs typeface="Courier"/>
            </a:endParaRPr>
          </a:p>
          <a:p>
            <a:pPr marL="0" indent="0">
              <a:lnSpc>
                <a:spcPct val="90000"/>
              </a:lnSpc>
              <a:buNone/>
            </a:pPr>
            <a:r>
              <a:rPr lang="en-US" sz="1350" dirty="0" err="1">
                <a:latin typeface="Courier"/>
                <a:cs typeface="Courier"/>
              </a:rPr>
              <a:t>tr</a:t>
            </a:r>
            <a:r>
              <a:rPr lang="en-US" sz="1350" dirty="0">
                <a:latin typeface="Courier"/>
                <a:cs typeface="Courier"/>
              </a:rPr>
              <a:t> -</a:t>
            </a:r>
            <a:r>
              <a:rPr lang="en-US" sz="1350" dirty="0" err="1">
                <a:latin typeface="Courier"/>
                <a:cs typeface="Courier"/>
              </a:rPr>
              <a:t>sc</a:t>
            </a:r>
            <a:r>
              <a:rPr lang="en-US" sz="1350" dirty="0">
                <a:latin typeface="Courier"/>
                <a:cs typeface="Courier"/>
              </a:rPr>
              <a:t> 'A-</a:t>
            </a:r>
            <a:r>
              <a:rPr lang="en-US" sz="1350" dirty="0" err="1">
                <a:latin typeface="Courier"/>
                <a:cs typeface="Courier"/>
              </a:rPr>
              <a:t>Za</a:t>
            </a:r>
            <a:r>
              <a:rPr lang="en-US" sz="1350" dirty="0">
                <a:latin typeface="Courier"/>
                <a:cs typeface="Courier"/>
              </a:rPr>
              <a:t>-z' '\n' &lt; </a:t>
            </a:r>
            <a:r>
              <a:rPr lang="en-US" sz="1350" dirty="0" err="1">
                <a:latin typeface="Courier"/>
                <a:cs typeface="Courier"/>
              </a:rPr>
              <a:t>shakes.txt</a:t>
            </a:r>
            <a:r>
              <a:rPr lang="en-US" sz="1350" dirty="0">
                <a:latin typeface="Courier"/>
                <a:cs typeface="Courier"/>
              </a:rPr>
              <a:t> | </a:t>
            </a:r>
            <a:r>
              <a:rPr lang="en-US" sz="1350" dirty="0" err="1">
                <a:latin typeface="Courier"/>
                <a:cs typeface="Courier"/>
              </a:rPr>
              <a:t>grep</a:t>
            </a:r>
            <a:r>
              <a:rPr lang="en-US" sz="1350" dirty="0">
                <a:latin typeface="Courier"/>
                <a:cs typeface="Courier"/>
              </a:rPr>
              <a:t> '[</a:t>
            </a:r>
            <a:r>
              <a:rPr lang="en-US" sz="1350" dirty="0" err="1">
                <a:latin typeface="Courier"/>
                <a:cs typeface="Courier"/>
              </a:rPr>
              <a:t>aeiou</a:t>
            </a:r>
            <a:r>
              <a:rPr lang="en-US" sz="1350" dirty="0">
                <a:latin typeface="Courier"/>
                <a:cs typeface="Courier"/>
              </a:rPr>
              <a:t>].*</a:t>
            </a:r>
            <a:r>
              <a:rPr lang="en-US" sz="1350" dirty="0" err="1">
                <a:latin typeface="Courier"/>
                <a:cs typeface="Courier"/>
              </a:rPr>
              <a:t>ing</a:t>
            </a:r>
            <a:r>
              <a:rPr lang="en-US" sz="1350" dirty="0">
                <a:latin typeface="Courier"/>
                <a:cs typeface="Courier"/>
              </a:rPr>
              <a:t>$' | sort | </a:t>
            </a:r>
            <a:r>
              <a:rPr lang="en-US" sz="1350" dirty="0" err="1">
                <a:latin typeface="Courier"/>
                <a:cs typeface="Courier"/>
              </a:rPr>
              <a:t>uniq</a:t>
            </a:r>
            <a:r>
              <a:rPr lang="en-US" sz="1350" dirty="0">
                <a:latin typeface="Courier"/>
                <a:cs typeface="Courier"/>
              </a:rPr>
              <a:t> -c | sort –nr</a:t>
            </a:r>
          </a:p>
        </p:txBody>
      </p:sp>
      <p:sp>
        <p:nvSpPr>
          <p:cNvPr id="25" name="TextBox 24">
            <a:extLst>
              <a:ext uri="{FF2B5EF4-FFF2-40B4-BE49-F238E27FC236}">
                <a16:creationId xmlns:a16="http://schemas.microsoft.com/office/drawing/2014/main" id="{221EA3D5-2809-154E-9687-8F88ABDE6549}"/>
              </a:ext>
            </a:extLst>
          </p:cNvPr>
          <p:cNvSpPr txBox="1"/>
          <p:nvPr/>
        </p:nvSpPr>
        <p:spPr>
          <a:xfrm>
            <a:off x="4231200" y="2312369"/>
            <a:ext cx="1385190" cy="1757404"/>
          </a:xfrm>
          <a:prstGeom prst="rect">
            <a:avLst/>
          </a:prstGeom>
          <a:noFill/>
        </p:spPr>
        <p:txBody>
          <a:bodyPr wrap="none" rtlCol="0">
            <a:spAutoFit/>
          </a:bodyPr>
          <a:lstStyle/>
          <a:p>
            <a:pPr>
              <a:lnSpc>
                <a:spcPct val="90000"/>
              </a:lnSpc>
            </a:pPr>
            <a:r>
              <a:rPr lang="en-US" sz="1200" dirty="0">
                <a:latin typeface="Courier"/>
                <a:cs typeface="Courier"/>
              </a:rPr>
              <a:t>548 being</a:t>
            </a:r>
          </a:p>
          <a:p>
            <a:pPr>
              <a:lnSpc>
                <a:spcPct val="90000"/>
              </a:lnSpc>
            </a:pPr>
            <a:r>
              <a:rPr lang="en-US" sz="1200" dirty="0">
                <a:solidFill>
                  <a:srgbClr val="A6A6A6"/>
                </a:solidFill>
                <a:latin typeface="Courier"/>
                <a:cs typeface="Courier"/>
              </a:rPr>
              <a:t>541 nothing</a:t>
            </a:r>
          </a:p>
          <a:p>
            <a:pPr>
              <a:lnSpc>
                <a:spcPct val="90000"/>
              </a:lnSpc>
            </a:pPr>
            <a:r>
              <a:rPr lang="en-US" sz="1200" dirty="0">
                <a:solidFill>
                  <a:srgbClr val="A6A6A6"/>
                </a:solidFill>
                <a:latin typeface="Courier"/>
                <a:cs typeface="Courier"/>
              </a:rPr>
              <a:t>152 something</a:t>
            </a:r>
          </a:p>
          <a:p>
            <a:pPr>
              <a:lnSpc>
                <a:spcPct val="90000"/>
              </a:lnSpc>
            </a:pPr>
            <a:r>
              <a:rPr lang="en-US" sz="1200" dirty="0">
                <a:latin typeface="Courier"/>
                <a:cs typeface="Courier"/>
              </a:rPr>
              <a:t>145 coming</a:t>
            </a:r>
          </a:p>
          <a:p>
            <a:pPr>
              <a:lnSpc>
                <a:spcPct val="90000"/>
              </a:lnSpc>
            </a:pPr>
            <a:r>
              <a:rPr lang="en-US" sz="1200" dirty="0">
                <a:solidFill>
                  <a:srgbClr val="A6A6A6"/>
                </a:solidFill>
                <a:latin typeface="Courier"/>
                <a:cs typeface="Courier"/>
              </a:rPr>
              <a:t>130 morning</a:t>
            </a:r>
          </a:p>
          <a:p>
            <a:pPr>
              <a:lnSpc>
                <a:spcPct val="90000"/>
              </a:lnSpc>
            </a:pPr>
            <a:r>
              <a:rPr lang="en-US" sz="1200" dirty="0">
                <a:latin typeface="Courier"/>
                <a:cs typeface="Courier"/>
              </a:rPr>
              <a:t>122 having</a:t>
            </a:r>
          </a:p>
          <a:p>
            <a:pPr>
              <a:lnSpc>
                <a:spcPct val="90000"/>
              </a:lnSpc>
            </a:pPr>
            <a:r>
              <a:rPr lang="en-US" sz="1200" dirty="0">
                <a:latin typeface="Courier"/>
                <a:cs typeface="Courier"/>
              </a:rPr>
              <a:t>120 living</a:t>
            </a:r>
          </a:p>
          <a:p>
            <a:pPr>
              <a:lnSpc>
                <a:spcPct val="90000"/>
              </a:lnSpc>
            </a:pPr>
            <a:r>
              <a:rPr lang="en-US" sz="1200" dirty="0">
                <a:latin typeface="Courier"/>
                <a:cs typeface="Courier"/>
              </a:rPr>
              <a:t>117 loving</a:t>
            </a:r>
          </a:p>
          <a:p>
            <a:pPr>
              <a:lnSpc>
                <a:spcPct val="90000"/>
              </a:lnSpc>
            </a:pPr>
            <a:r>
              <a:rPr lang="en-US" sz="1200" dirty="0">
                <a:latin typeface="Courier"/>
                <a:cs typeface="Courier"/>
              </a:rPr>
              <a:t>116 Being</a:t>
            </a:r>
          </a:p>
          <a:p>
            <a:pPr>
              <a:lnSpc>
                <a:spcPct val="90000"/>
              </a:lnSpc>
            </a:pPr>
            <a:r>
              <a:rPr lang="en-US" sz="1200" dirty="0">
                <a:latin typeface="Courier"/>
                <a:cs typeface="Courier"/>
              </a:rPr>
              <a:t>102 going</a:t>
            </a:r>
          </a:p>
        </p:txBody>
      </p:sp>
      <p:sp>
        <p:nvSpPr>
          <p:cNvPr id="26" name="TextBox 25">
            <a:extLst>
              <a:ext uri="{FF2B5EF4-FFF2-40B4-BE49-F238E27FC236}">
                <a16:creationId xmlns:a16="http://schemas.microsoft.com/office/drawing/2014/main" id="{142E9AFA-4D6C-CE4E-8560-8D82F97C4EC7}"/>
              </a:ext>
            </a:extLst>
          </p:cNvPr>
          <p:cNvSpPr txBox="1"/>
          <p:nvPr/>
        </p:nvSpPr>
        <p:spPr>
          <a:xfrm>
            <a:off x="2021400" y="2312369"/>
            <a:ext cx="1479892" cy="1757404"/>
          </a:xfrm>
          <a:prstGeom prst="rect">
            <a:avLst/>
          </a:prstGeom>
          <a:noFill/>
        </p:spPr>
        <p:txBody>
          <a:bodyPr wrap="none" rtlCol="0">
            <a:spAutoFit/>
          </a:bodyPr>
          <a:lstStyle/>
          <a:p>
            <a:pPr>
              <a:lnSpc>
                <a:spcPct val="90000"/>
              </a:lnSpc>
            </a:pPr>
            <a:r>
              <a:rPr lang="en-US" sz="1200" dirty="0">
                <a:solidFill>
                  <a:schemeClr val="bg1">
                    <a:lumMod val="65000"/>
                  </a:schemeClr>
                </a:solidFill>
                <a:latin typeface="Courier"/>
                <a:cs typeface="Courier"/>
              </a:rPr>
              <a:t>1312 King</a:t>
            </a:r>
          </a:p>
          <a:p>
            <a:pPr>
              <a:lnSpc>
                <a:spcPct val="90000"/>
              </a:lnSpc>
            </a:pPr>
            <a:r>
              <a:rPr lang="en-US" sz="1200" dirty="0">
                <a:latin typeface="Courier"/>
                <a:cs typeface="Courier"/>
              </a:rPr>
              <a:t> 548 being</a:t>
            </a:r>
          </a:p>
          <a:p>
            <a:pPr>
              <a:lnSpc>
                <a:spcPct val="90000"/>
              </a:lnSpc>
            </a:pPr>
            <a:r>
              <a:rPr lang="en-US" sz="1200" dirty="0">
                <a:solidFill>
                  <a:srgbClr val="7CD7CF"/>
                </a:solidFill>
                <a:latin typeface="Courier"/>
                <a:cs typeface="Courier"/>
              </a:rPr>
              <a:t> </a:t>
            </a:r>
            <a:r>
              <a:rPr lang="en-US" sz="1200" dirty="0">
                <a:solidFill>
                  <a:schemeClr val="bg1">
                    <a:lumMod val="65000"/>
                  </a:schemeClr>
                </a:solidFill>
                <a:latin typeface="Courier"/>
                <a:cs typeface="Courier"/>
              </a:rPr>
              <a:t>541 nothing</a:t>
            </a:r>
          </a:p>
          <a:p>
            <a:pPr>
              <a:lnSpc>
                <a:spcPct val="90000"/>
              </a:lnSpc>
            </a:pPr>
            <a:r>
              <a:rPr lang="en-US" sz="1200" dirty="0">
                <a:solidFill>
                  <a:schemeClr val="bg1">
                    <a:lumMod val="65000"/>
                  </a:schemeClr>
                </a:solidFill>
                <a:latin typeface="Courier"/>
                <a:cs typeface="Courier"/>
              </a:rPr>
              <a:t> 388 king</a:t>
            </a:r>
          </a:p>
          <a:p>
            <a:pPr>
              <a:lnSpc>
                <a:spcPct val="90000"/>
              </a:lnSpc>
            </a:pPr>
            <a:r>
              <a:rPr lang="en-US" sz="1200" dirty="0">
                <a:solidFill>
                  <a:schemeClr val="bg1">
                    <a:lumMod val="65000"/>
                  </a:schemeClr>
                </a:solidFill>
                <a:latin typeface="Courier"/>
                <a:cs typeface="Courier"/>
              </a:rPr>
              <a:t> 375 bring</a:t>
            </a:r>
          </a:p>
          <a:p>
            <a:pPr>
              <a:lnSpc>
                <a:spcPct val="90000"/>
              </a:lnSpc>
            </a:pPr>
            <a:r>
              <a:rPr lang="en-US" sz="1200" dirty="0">
                <a:solidFill>
                  <a:schemeClr val="bg1">
                    <a:lumMod val="65000"/>
                  </a:schemeClr>
                </a:solidFill>
                <a:latin typeface="Courier"/>
                <a:cs typeface="Courier"/>
              </a:rPr>
              <a:t> 358 thing</a:t>
            </a:r>
          </a:p>
          <a:p>
            <a:pPr>
              <a:lnSpc>
                <a:spcPct val="90000"/>
              </a:lnSpc>
            </a:pPr>
            <a:r>
              <a:rPr lang="en-US" sz="1200" dirty="0">
                <a:solidFill>
                  <a:schemeClr val="bg1">
                    <a:lumMod val="65000"/>
                  </a:schemeClr>
                </a:solidFill>
                <a:latin typeface="Courier"/>
                <a:cs typeface="Courier"/>
              </a:rPr>
              <a:t> 307 ring</a:t>
            </a:r>
          </a:p>
          <a:p>
            <a:pPr>
              <a:lnSpc>
                <a:spcPct val="90000"/>
              </a:lnSpc>
            </a:pPr>
            <a:r>
              <a:rPr lang="en-US" sz="1200" dirty="0">
                <a:solidFill>
                  <a:schemeClr val="bg1">
                    <a:lumMod val="65000"/>
                  </a:schemeClr>
                </a:solidFill>
                <a:latin typeface="Courier"/>
                <a:cs typeface="Courier"/>
              </a:rPr>
              <a:t> 152 something</a:t>
            </a:r>
          </a:p>
          <a:p>
            <a:pPr>
              <a:lnSpc>
                <a:spcPct val="90000"/>
              </a:lnSpc>
            </a:pPr>
            <a:r>
              <a:rPr lang="en-US" sz="1200" dirty="0">
                <a:latin typeface="Courier"/>
                <a:cs typeface="Courier"/>
              </a:rPr>
              <a:t> 145 coming</a:t>
            </a:r>
          </a:p>
          <a:p>
            <a:pPr>
              <a:lnSpc>
                <a:spcPct val="90000"/>
              </a:lnSpc>
            </a:pPr>
            <a:r>
              <a:rPr lang="en-US" sz="1200" dirty="0">
                <a:solidFill>
                  <a:schemeClr val="bg1">
                    <a:lumMod val="65000"/>
                  </a:schemeClr>
                </a:solidFill>
                <a:latin typeface="Courier"/>
                <a:cs typeface="Courier"/>
              </a:rPr>
              <a:t> 130 morning </a:t>
            </a:r>
          </a:p>
        </p:txBody>
      </p:sp>
    </p:spTree>
    <p:extLst>
      <p:ext uri="{BB962C8B-B14F-4D97-AF65-F5344CB8AC3E}">
        <p14:creationId xmlns:p14="http://schemas.microsoft.com/office/powerpoint/2010/main" val="272143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22960" y="758952"/>
            <a:ext cx="7543800" cy="3892168"/>
          </a:xfrm>
        </p:spPr>
        <p:txBody>
          <a:bodyPr>
            <a:normAutofit/>
          </a:bodyPr>
          <a:lstStyle/>
          <a:p>
            <a:r>
              <a:rPr lang="en-US"/>
              <a:t>Basic Text Processing</a:t>
            </a:r>
          </a:p>
        </p:txBody>
      </p:sp>
      <p:sp>
        <p:nvSpPr>
          <p:cNvPr id="15" name="Rectangle 14">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3"/>
          <p:cNvSpPr>
            <a:spLocks noGrp="1" noChangeArrowheads="1"/>
          </p:cNvSpPr>
          <p:nvPr>
            <p:ph type="subTitle" idx="1"/>
          </p:nvPr>
        </p:nvSpPr>
        <p:spPr>
          <a:xfrm>
            <a:off x="825038" y="5225240"/>
            <a:ext cx="7543800" cy="1143000"/>
          </a:xfrm>
        </p:spPr>
        <p:txBody>
          <a:bodyPr>
            <a:normAutofit/>
          </a:bodyPr>
          <a:lstStyle/>
          <a:p>
            <a:pPr eaLnBrk="1" hangingPunct="1"/>
            <a:endParaRPr lang="en-US" dirty="0">
              <a:solidFill>
                <a:srgbClr val="FFFFFF"/>
              </a:solidFill>
              <a:latin typeface="Calibri" charset="0"/>
            </a:endParaRPr>
          </a:p>
          <a:p>
            <a:pPr>
              <a:spcAft>
                <a:spcPts val="600"/>
              </a:spcAft>
            </a:pPr>
            <a:r>
              <a:rPr lang="en-US" dirty="0">
                <a:solidFill>
                  <a:srgbClr val="FFFFFF"/>
                </a:solidFill>
                <a:latin typeface="Calibri" charset="0"/>
              </a:rPr>
              <a:t>Sentence Segmentation and Decision Trees</a:t>
            </a:r>
          </a:p>
          <a:p>
            <a:pPr eaLnBrk="1" hangingPunct="1"/>
            <a:endParaRPr lang="en-US" dirty="0">
              <a:solidFill>
                <a:srgbClr val="FFFFFF"/>
              </a:solidFill>
              <a:latin typeface="Calibri" charset="0"/>
            </a:endParaRPr>
          </a:p>
        </p:txBody>
      </p:sp>
      <p:sp>
        <p:nvSpPr>
          <p:cNvPr id="17" name="Rectangle 16">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376759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397" name="Rectangle 71">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59398" name="Rectangle 73">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394" name="Rectangle 2"/>
          <p:cNvSpPr>
            <a:spLocks noGrp="1" noChangeArrowheads="1"/>
          </p:cNvSpPr>
          <p:nvPr>
            <p:ph type="title"/>
          </p:nvPr>
        </p:nvSpPr>
        <p:spPr>
          <a:xfrm>
            <a:off x="369277" y="605896"/>
            <a:ext cx="2313633" cy="5646208"/>
          </a:xfrm>
        </p:spPr>
        <p:txBody>
          <a:bodyPr anchor="ctr">
            <a:normAutofit/>
          </a:bodyPr>
          <a:lstStyle/>
          <a:p>
            <a:r>
              <a:rPr lang="en-US" sz="3100">
                <a:solidFill>
                  <a:srgbClr val="FFFFFF"/>
                </a:solidFill>
              </a:rPr>
              <a:t>Sentence Segmentation</a:t>
            </a:r>
          </a:p>
        </p:txBody>
      </p:sp>
      <p:sp>
        <p:nvSpPr>
          <p:cNvPr id="59399" name="Rectangle 75">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395" name="Rectangle 3"/>
          <p:cNvSpPr>
            <a:spLocks noGrp="1" noChangeArrowheads="1"/>
          </p:cNvSpPr>
          <p:nvPr>
            <p:ph idx="1"/>
          </p:nvPr>
        </p:nvSpPr>
        <p:spPr>
          <a:xfrm>
            <a:off x="3556512" y="605896"/>
            <a:ext cx="4810247" cy="5646208"/>
          </a:xfrm>
        </p:spPr>
        <p:txBody>
          <a:bodyPr anchor="ctr">
            <a:normAutofit/>
          </a:bodyPr>
          <a:lstStyle/>
          <a:p>
            <a:r>
              <a:rPr lang="en-US" dirty="0"/>
              <a:t>!, ? are relatively unambiguous</a:t>
            </a:r>
          </a:p>
          <a:p>
            <a:r>
              <a:rPr lang="en-US" dirty="0"/>
              <a:t>Period “.” is quite ambiguous</a:t>
            </a:r>
          </a:p>
          <a:p>
            <a:pPr lvl="1"/>
            <a:r>
              <a:rPr lang="en-US" dirty="0"/>
              <a:t>Sentence boundary</a:t>
            </a:r>
          </a:p>
          <a:p>
            <a:pPr lvl="1"/>
            <a:r>
              <a:rPr lang="en-US" dirty="0"/>
              <a:t>Abbreviations like Inc. or Dr.</a:t>
            </a:r>
          </a:p>
          <a:p>
            <a:pPr lvl="1"/>
            <a:r>
              <a:rPr lang="en-US" dirty="0"/>
              <a:t>Numbers like .02% or 4.3</a:t>
            </a:r>
          </a:p>
          <a:p>
            <a:r>
              <a:rPr lang="en-US" dirty="0"/>
              <a:t>Build a binary classifier</a:t>
            </a:r>
          </a:p>
          <a:p>
            <a:pPr lvl="1"/>
            <a:r>
              <a:rPr lang="en-US" dirty="0"/>
              <a:t>Looks at a “.”</a:t>
            </a:r>
          </a:p>
          <a:p>
            <a:pPr lvl="1"/>
            <a:r>
              <a:rPr lang="en-US" dirty="0"/>
              <a:t>Decides </a:t>
            </a:r>
            <a:r>
              <a:rPr lang="en-US" dirty="0" err="1"/>
              <a:t>EndOfSentence</a:t>
            </a:r>
            <a:r>
              <a:rPr lang="en-US" dirty="0"/>
              <a:t>/</a:t>
            </a:r>
            <a:r>
              <a:rPr lang="en-US" dirty="0" err="1"/>
              <a:t>NotEndOfSentence</a:t>
            </a:r>
            <a:endParaRPr lang="en-US" dirty="0"/>
          </a:p>
          <a:p>
            <a:pPr lvl="1"/>
            <a:r>
              <a:rPr lang="en-US" dirty="0"/>
              <a:t>Classifiers: hand-written rules, regular expressions, or machine-learning</a:t>
            </a:r>
          </a:p>
        </p:txBody>
      </p:sp>
    </p:spTree>
    <p:extLst>
      <p:ext uri="{BB962C8B-B14F-4D97-AF65-F5344CB8AC3E}">
        <p14:creationId xmlns:p14="http://schemas.microsoft.com/office/powerpoint/2010/main" val="668687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3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3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39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39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939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939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939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939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22960" y="758952"/>
            <a:ext cx="7543800" cy="3892168"/>
          </a:xfrm>
        </p:spPr>
        <p:txBody>
          <a:bodyPr>
            <a:normAutofit/>
          </a:bodyPr>
          <a:lstStyle/>
          <a:p>
            <a:r>
              <a:rPr lang="en-US" dirty="0"/>
              <a:t>Wrap-up:</a:t>
            </a:r>
            <a:br>
              <a:rPr lang="en-US" dirty="0"/>
            </a:br>
            <a:r>
              <a:rPr lang="en-US" dirty="0"/>
              <a:t>Text Processing</a:t>
            </a:r>
          </a:p>
        </p:txBody>
      </p:sp>
      <p:sp>
        <p:nvSpPr>
          <p:cNvPr id="15" name="Rectangle 14">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3"/>
          <p:cNvSpPr>
            <a:spLocks noGrp="1" noChangeArrowheads="1"/>
          </p:cNvSpPr>
          <p:nvPr>
            <p:ph type="subTitle" idx="1"/>
          </p:nvPr>
        </p:nvSpPr>
        <p:spPr>
          <a:xfrm>
            <a:off x="825038" y="5225240"/>
            <a:ext cx="7543800" cy="1143000"/>
          </a:xfrm>
        </p:spPr>
        <p:txBody>
          <a:bodyPr>
            <a:normAutofit/>
          </a:bodyPr>
          <a:lstStyle/>
          <a:p>
            <a:pPr eaLnBrk="1" hangingPunct="1"/>
            <a:r>
              <a:rPr lang="en-US" dirty="0">
                <a:solidFill>
                  <a:srgbClr val="FFFFFF"/>
                </a:solidFill>
                <a:latin typeface="Calibri" charset="0"/>
              </a:rPr>
              <a:t>Read: </a:t>
            </a:r>
            <a:r>
              <a:rPr lang="en-US" dirty="0" err="1">
                <a:solidFill>
                  <a:srgbClr val="FFFFFF"/>
                </a:solidFill>
                <a:latin typeface="Calibri" charset="0"/>
              </a:rPr>
              <a:t>Jurafsky</a:t>
            </a:r>
            <a:r>
              <a:rPr lang="en-US" dirty="0">
                <a:solidFill>
                  <a:srgbClr val="FFFFFF"/>
                </a:solidFill>
                <a:latin typeface="Calibri" charset="0"/>
              </a:rPr>
              <a:t> and Martin Chapter 2</a:t>
            </a:r>
          </a:p>
          <a:p>
            <a:pPr>
              <a:spcAft>
                <a:spcPts val="600"/>
              </a:spcAft>
            </a:pPr>
            <a:r>
              <a:rPr lang="en-US" dirty="0">
                <a:solidFill>
                  <a:srgbClr val="FFFFFF"/>
                </a:solidFill>
                <a:latin typeface="Calibri" charset="0"/>
              </a:rPr>
              <a:t>Word Normalization and Stemming</a:t>
            </a:r>
          </a:p>
          <a:p>
            <a:pPr eaLnBrk="1" hangingPunct="1"/>
            <a:endParaRPr lang="en-US" dirty="0">
              <a:solidFill>
                <a:srgbClr val="FFFFFF"/>
              </a:solidFill>
              <a:latin typeface="Calibri" charset="0"/>
            </a:endParaRPr>
          </a:p>
        </p:txBody>
      </p:sp>
      <p:sp>
        <p:nvSpPr>
          <p:cNvPr id="17" name="Rectangle 16">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886083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7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7" name="Rectangle 76">
            <a:extLst>
              <a:ext uri="{FF2B5EF4-FFF2-40B4-BE49-F238E27FC236}">
                <a16:creationId xmlns:a16="http://schemas.microsoft.com/office/drawing/2014/main" id="{8D0DE514-8876-4D18-A995-61A5C1F81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9DA791C-FFCF-422E-8775-BDA6C0E5E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442" name="Rectangle 2"/>
          <p:cNvSpPr>
            <a:spLocks noGrp="1" noChangeArrowheads="1"/>
          </p:cNvSpPr>
          <p:nvPr>
            <p:ph type="title"/>
          </p:nvPr>
        </p:nvSpPr>
        <p:spPr>
          <a:xfrm>
            <a:off x="798897" y="5120640"/>
            <a:ext cx="7543800" cy="822960"/>
          </a:xfrm>
        </p:spPr>
        <p:txBody>
          <a:bodyPr vert="horz" lIns="91440" tIns="45720" rIns="91440" bIns="45720" rtlCol="0" anchor="b">
            <a:normAutofit/>
          </a:bodyPr>
          <a:lstStyle/>
          <a:p>
            <a:r>
              <a:rPr lang="en-US" sz="2600">
                <a:solidFill>
                  <a:srgbClr val="FFFFFF"/>
                </a:solidFill>
              </a:rPr>
              <a:t>Determining if a word is end-of-sentence: a Decision Tree</a:t>
            </a:r>
          </a:p>
        </p:txBody>
      </p:sp>
      <p:pic>
        <p:nvPicPr>
          <p:cNvPr id="4" name="Picture 3" descr="periodDT"/>
          <p:cNvPicPr>
            <a:picLocks noChangeAspect="1" noChangeArrowheads="1"/>
          </p:cNvPicPr>
          <p:nvPr/>
        </p:nvPicPr>
        <p:blipFill>
          <a:blip r:embed="rId3"/>
          <a:stretch>
            <a:fillRect/>
          </a:stretch>
        </p:blipFill>
        <p:spPr bwMode="auto">
          <a:xfrm>
            <a:off x="2379407" y="643538"/>
            <a:ext cx="4386010" cy="3618586"/>
          </a:xfrm>
          <a:prstGeom prst="rect">
            <a:avLst/>
          </a:prstGeom>
          <a:noFill/>
        </p:spPr>
      </p:pic>
      <p:sp>
        <p:nvSpPr>
          <p:cNvPr id="81" name="Rectangle 80">
            <a:extLst>
              <a:ext uri="{FF2B5EF4-FFF2-40B4-BE49-F238E27FC236}">
                <a16:creationId xmlns:a16="http://schemas.microsoft.com/office/drawing/2014/main" id="{0DCF8855-3530-4F46-A4CB-3B6686EEE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686035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491" name="Rectangle 2"/>
          <p:cNvSpPr>
            <a:spLocks noGrp="1" noChangeArrowheads="1"/>
          </p:cNvSpPr>
          <p:nvPr>
            <p:ph type="title"/>
          </p:nvPr>
        </p:nvSpPr>
        <p:spPr>
          <a:xfrm>
            <a:off x="800100" y="5252936"/>
            <a:ext cx="7543800" cy="1028715"/>
          </a:xfrm>
        </p:spPr>
        <p:txBody>
          <a:bodyPr anchor="ctr">
            <a:normAutofit/>
          </a:bodyPr>
          <a:lstStyle/>
          <a:p>
            <a:pPr algn="ctr"/>
            <a:r>
              <a:rPr lang="en-US" sz="3400">
                <a:solidFill>
                  <a:srgbClr val="FFFFFF"/>
                </a:solidFill>
              </a:rPr>
              <a:t>More sophisticated decision tree features</a:t>
            </a:r>
          </a:p>
        </p:txBody>
      </p:sp>
      <p:sp>
        <p:nvSpPr>
          <p:cNvPr id="63492" name="Rectangle 3"/>
          <p:cNvSpPr>
            <a:spLocks noGrp="1" noChangeArrowheads="1"/>
          </p:cNvSpPr>
          <p:nvPr>
            <p:ph idx="1"/>
          </p:nvPr>
        </p:nvSpPr>
        <p:spPr>
          <a:xfrm>
            <a:off x="822960" y="1086678"/>
            <a:ext cx="7520940" cy="3471467"/>
          </a:xfrm>
        </p:spPr>
        <p:txBody>
          <a:bodyPr>
            <a:normAutofit/>
          </a:bodyPr>
          <a:lstStyle/>
          <a:p>
            <a:r>
              <a:rPr lang="en-US"/>
              <a:t>Case of word with “.”: Upper, Lower, Cap, Number</a:t>
            </a:r>
          </a:p>
          <a:p>
            <a:r>
              <a:rPr lang="en-US"/>
              <a:t>Case of word after “.”: Upper, Lower, Cap, Number</a:t>
            </a:r>
          </a:p>
          <a:p>
            <a:endParaRPr lang="en-US"/>
          </a:p>
          <a:p>
            <a:r>
              <a:rPr lang="en-US"/>
              <a:t>Numeric features</a:t>
            </a:r>
          </a:p>
          <a:p>
            <a:pPr lvl="1"/>
            <a:r>
              <a:rPr lang="en-US"/>
              <a:t>Length of word with “.”</a:t>
            </a:r>
          </a:p>
          <a:p>
            <a:pPr lvl="1"/>
            <a:r>
              <a:rPr lang="en-US"/>
              <a:t>Probability(word with “.” occurs at end-of-s)</a:t>
            </a:r>
          </a:p>
          <a:p>
            <a:pPr lvl="1"/>
            <a:r>
              <a:rPr lang="en-US"/>
              <a:t>Probability(word after “.” occurs at beginning-of-s)</a:t>
            </a:r>
          </a:p>
        </p:txBody>
      </p:sp>
      <p:sp>
        <p:nvSpPr>
          <p:cNvPr id="77" name="Rectangle 76">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99751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49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49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49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49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349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0100" y="5252936"/>
            <a:ext cx="7543800" cy="1028715"/>
          </a:xfrm>
        </p:spPr>
        <p:txBody>
          <a:bodyPr anchor="ctr">
            <a:normAutofit/>
          </a:bodyPr>
          <a:lstStyle/>
          <a:p>
            <a:pPr algn="ctr"/>
            <a:r>
              <a:rPr lang="en-US">
                <a:solidFill>
                  <a:srgbClr val="FFFFFF"/>
                </a:solidFill>
              </a:rPr>
              <a:t>Implementing Decision Trees</a:t>
            </a:r>
          </a:p>
        </p:txBody>
      </p:sp>
      <p:sp>
        <p:nvSpPr>
          <p:cNvPr id="3" name="Content Placeholder 2"/>
          <p:cNvSpPr>
            <a:spLocks noGrp="1"/>
          </p:cNvSpPr>
          <p:nvPr>
            <p:ph idx="1"/>
          </p:nvPr>
        </p:nvSpPr>
        <p:spPr>
          <a:xfrm>
            <a:off x="822960" y="1086678"/>
            <a:ext cx="7520940" cy="3471467"/>
          </a:xfrm>
        </p:spPr>
        <p:txBody>
          <a:bodyPr>
            <a:normAutofit/>
          </a:bodyPr>
          <a:lstStyle/>
          <a:p>
            <a:r>
              <a:rPr lang="en-US" dirty="0"/>
              <a:t>A decision tree is just an if-then-else statement</a:t>
            </a:r>
          </a:p>
          <a:p>
            <a:r>
              <a:rPr lang="en-US" dirty="0"/>
              <a:t>The interesting research is choosing the features</a:t>
            </a:r>
          </a:p>
          <a:p>
            <a:r>
              <a:rPr lang="en-US" dirty="0"/>
              <a:t>Setting up the structure is often too hard to do by hand</a:t>
            </a:r>
          </a:p>
          <a:p>
            <a:pPr lvl="1"/>
            <a:r>
              <a:rPr lang="en-US" dirty="0"/>
              <a:t>Hand-building only possible for very simple features, domains</a:t>
            </a:r>
          </a:p>
          <a:p>
            <a:pPr lvl="2"/>
            <a:r>
              <a:rPr lang="en-US" dirty="0"/>
              <a:t>For numeric features, it’s too hard to pick each threshold</a:t>
            </a:r>
          </a:p>
          <a:p>
            <a:pPr lvl="1"/>
            <a:r>
              <a:rPr lang="en-US" dirty="0"/>
              <a:t>Instead, structure usually learned by machine learning from a training corpus</a:t>
            </a:r>
          </a:p>
          <a:p>
            <a:endParaRPr lang="en-US" dirty="0"/>
          </a:p>
        </p:txBody>
      </p:sp>
      <p:sp>
        <p:nvSpPr>
          <p:cNvPr id="12" name="Rectangle 11">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14202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0100" y="5252936"/>
            <a:ext cx="7543800" cy="1028715"/>
          </a:xfrm>
        </p:spPr>
        <p:txBody>
          <a:bodyPr anchor="ctr">
            <a:normAutofit/>
          </a:bodyPr>
          <a:lstStyle/>
          <a:p>
            <a:pPr algn="ctr"/>
            <a:r>
              <a:rPr lang="en-US" sz="4100" dirty="0">
                <a:solidFill>
                  <a:srgbClr val="FFFFFF"/>
                </a:solidFill>
              </a:rPr>
              <a:t>Decision Trees and other classifiers</a:t>
            </a:r>
          </a:p>
        </p:txBody>
      </p:sp>
      <p:sp>
        <p:nvSpPr>
          <p:cNvPr id="3" name="Content Placeholder 2"/>
          <p:cNvSpPr>
            <a:spLocks noGrp="1"/>
          </p:cNvSpPr>
          <p:nvPr>
            <p:ph idx="1"/>
          </p:nvPr>
        </p:nvSpPr>
        <p:spPr>
          <a:xfrm>
            <a:off x="822960" y="1086678"/>
            <a:ext cx="7520940" cy="3471467"/>
          </a:xfrm>
        </p:spPr>
        <p:txBody>
          <a:bodyPr>
            <a:normAutofit/>
          </a:bodyPr>
          <a:lstStyle/>
          <a:p>
            <a:r>
              <a:rPr lang="en-US" dirty="0"/>
              <a:t>We can think of the questions in a decision tree</a:t>
            </a:r>
          </a:p>
          <a:p>
            <a:r>
              <a:rPr lang="en-US" dirty="0"/>
              <a:t>As features that could be exploited by any kind of classifier</a:t>
            </a:r>
          </a:p>
          <a:p>
            <a:pPr lvl="1"/>
            <a:r>
              <a:rPr lang="en-US" dirty="0"/>
              <a:t>Logistic regression</a:t>
            </a:r>
          </a:p>
          <a:p>
            <a:pPr lvl="1"/>
            <a:r>
              <a:rPr lang="en-US" dirty="0"/>
              <a:t>SVM</a:t>
            </a:r>
          </a:p>
          <a:p>
            <a:pPr lvl="1"/>
            <a:r>
              <a:rPr lang="en-US" dirty="0"/>
              <a:t>Neural Nets</a:t>
            </a:r>
          </a:p>
          <a:p>
            <a:pPr lvl="1"/>
            <a:r>
              <a:rPr lang="en-US" dirty="0"/>
              <a:t>etc.</a:t>
            </a:r>
          </a:p>
          <a:p>
            <a:pPr marL="457200" lvl="1" indent="0">
              <a:buNone/>
            </a:pPr>
            <a:endParaRPr lang="en-US" dirty="0"/>
          </a:p>
        </p:txBody>
      </p:sp>
      <p:sp>
        <p:nvSpPr>
          <p:cNvPr id="12" name="Rectangle 11">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35954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86" name="Rectangle 5"/>
          <p:cNvSpPr>
            <a:spLocks noGrp="1" noChangeArrowheads="1"/>
          </p:cNvSpPr>
          <p:nvPr>
            <p:ph type="ctrTitle"/>
          </p:nvPr>
        </p:nvSpPr>
        <p:spPr>
          <a:xfrm>
            <a:off x="822960" y="758952"/>
            <a:ext cx="7543800" cy="3892168"/>
          </a:xfrm>
        </p:spPr>
        <p:txBody>
          <a:bodyPr>
            <a:normAutofit/>
          </a:bodyPr>
          <a:lstStyle/>
          <a:p>
            <a:r>
              <a:rPr lang="en-US" dirty="0">
                <a:latin typeface="Calibri (Headings)"/>
                <a:cs typeface="Calibri (Headings)"/>
              </a:rPr>
              <a:t>Recap:</a:t>
            </a:r>
            <a:br>
              <a:rPr lang="en-US" dirty="0">
                <a:latin typeface="Calibri (Headings)"/>
                <a:cs typeface="Calibri (Headings)"/>
              </a:rPr>
            </a:br>
            <a:r>
              <a:rPr lang="en-US" dirty="0">
                <a:latin typeface="Calibri (Headings)"/>
                <a:cs typeface="Calibri (Headings)"/>
              </a:rPr>
              <a:t>Text Classification and Na</a:t>
            </a:r>
            <a:r>
              <a:rPr lang="fr-FR" dirty="0" err="1">
                <a:latin typeface="Calibri (Headings)"/>
                <a:cs typeface="Calibri (Headings)"/>
              </a:rPr>
              <a:t>ï</a:t>
            </a:r>
            <a:r>
              <a:rPr lang="en-US" dirty="0" err="1">
                <a:latin typeface="Calibri (Headings)"/>
                <a:cs typeface="Calibri (Headings)"/>
              </a:rPr>
              <a:t>ve</a:t>
            </a:r>
            <a:r>
              <a:rPr lang="en-US" dirty="0">
                <a:latin typeface="Calibri (Headings)"/>
                <a:cs typeface="Calibri (Headings)"/>
              </a:rPr>
              <a:t> Bayes</a:t>
            </a:r>
            <a:endParaRPr lang="en-US" dirty="0">
              <a:latin typeface="Calibri (Headings)"/>
              <a:ea typeface="ＭＳ Ｐゴシック" charset="0"/>
              <a:cs typeface="Calibri (Headings)"/>
            </a:endParaRPr>
          </a:p>
        </p:txBody>
      </p:sp>
      <p:sp>
        <p:nvSpPr>
          <p:cNvPr id="74" name="Rectangle 73">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7" name="Rectangle 6"/>
          <p:cNvSpPr>
            <a:spLocks noGrp="1" noChangeArrowheads="1"/>
          </p:cNvSpPr>
          <p:nvPr>
            <p:ph type="subTitle" idx="1"/>
          </p:nvPr>
        </p:nvSpPr>
        <p:spPr>
          <a:xfrm>
            <a:off x="825038" y="5225240"/>
            <a:ext cx="7543800" cy="1143000"/>
          </a:xfrm>
        </p:spPr>
        <p:txBody>
          <a:bodyPr>
            <a:normAutofit/>
          </a:bodyPr>
          <a:lstStyle/>
          <a:p>
            <a:pPr eaLnBrk="1" hangingPunct="1">
              <a:buFont typeface="Times" charset="0"/>
              <a:buNone/>
            </a:pPr>
            <a:r>
              <a:rPr lang="en-US">
                <a:solidFill>
                  <a:srgbClr val="FFFFFF"/>
                </a:solidFill>
                <a:latin typeface="Calibri"/>
                <a:ea typeface="ＭＳ Ｐゴシック" charset="0"/>
                <a:cs typeface="Calibri"/>
              </a:rPr>
              <a:t>Parameter Estimation and Smoothing</a:t>
            </a:r>
          </a:p>
        </p:txBody>
      </p:sp>
      <p:sp>
        <p:nvSpPr>
          <p:cNvPr id="76" name="Rectangle 75">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0752248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normAutofit/>
          </a:bodyPr>
          <a:lstStyle/>
          <a:p>
            <a:r>
              <a:rPr lang="en-US" dirty="0"/>
              <a:t>Recap: Na</a:t>
            </a:r>
            <a:r>
              <a:rPr lang="fr-FR" dirty="0" err="1"/>
              <a:t>ï</a:t>
            </a:r>
            <a:r>
              <a:rPr lang="en-US" dirty="0" err="1"/>
              <a:t>ve</a:t>
            </a:r>
            <a:r>
              <a:rPr lang="en-US" dirty="0"/>
              <a:t> Bayes Simplifying  Assumptions</a:t>
            </a:r>
          </a:p>
        </p:txBody>
      </p:sp>
      <p:sp>
        <p:nvSpPr>
          <p:cNvPr id="12" name="Rectangle 3"/>
          <p:cNvSpPr>
            <a:spLocks noGrp="1" noChangeArrowheads="1"/>
          </p:cNvSpPr>
          <p:nvPr>
            <p:ph idx="1"/>
          </p:nvPr>
        </p:nvSpPr>
        <p:spPr>
          <a:xfrm>
            <a:off x="800099" y="2934164"/>
            <a:ext cx="7543801" cy="4023360"/>
          </a:xfrm>
        </p:spPr>
        <p:txBody>
          <a:bodyPr/>
          <a:lstStyle/>
          <a:p>
            <a:r>
              <a:rPr lang="en-US" sz="2800" b="1" dirty="0">
                <a:latin typeface="Calibri" charset="0"/>
                <a:sym typeface="Symbol" charset="2"/>
              </a:rPr>
              <a:t>Bag of Words assumption</a:t>
            </a:r>
            <a:r>
              <a:rPr lang="en-US" sz="2800" dirty="0">
                <a:latin typeface="Calibri" charset="0"/>
                <a:sym typeface="Symbol" charset="2"/>
              </a:rPr>
              <a:t>: Assume position doesn’t matter</a:t>
            </a:r>
          </a:p>
          <a:p>
            <a:r>
              <a:rPr lang="en-US" sz="2800" b="1" dirty="0">
                <a:latin typeface="Calibri" charset="0"/>
                <a:sym typeface="Symbol" charset="2"/>
              </a:rPr>
              <a:t>Conditional Independence</a:t>
            </a:r>
            <a:r>
              <a:rPr lang="en-US" sz="2800" dirty="0">
                <a:latin typeface="Calibri" charset="0"/>
                <a:sym typeface="Symbol" charset="2"/>
              </a:rPr>
              <a:t>: Assume the feature probabilities </a:t>
            </a:r>
            <a:r>
              <a:rPr lang="en-US" sz="2800" i="1" dirty="0">
                <a:latin typeface="Calibri" charset="0"/>
                <a:sym typeface="Symbol" charset="2"/>
              </a:rPr>
              <a:t>P</a:t>
            </a:r>
            <a:r>
              <a:rPr lang="en-US" sz="2800" dirty="0">
                <a:latin typeface="Calibri" charset="0"/>
                <a:sym typeface="Symbol" charset="2"/>
              </a:rPr>
              <a:t>(</a:t>
            </a:r>
            <a:r>
              <a:rPr lang="en-US" sz="2800" i="1" dirty="0" err="1">
                <a:latin typeface="Calibri" charset="0"/>
                <a:sym typeface="Symbol" charset="2"/>
              </a:rPr>
              <a:t>x</a:t>
            </a:r>
            <a:r>
              <a:rPr lang="en-US" sz="2800" i="1" baseline="-25000" dirty="0" err="1">
                <a:latin typeface="Calibri" charset="0"/>
                <a:sym typeface="Symbol" charset="2"/>
              </a:rPr>
              <a:t>i</a:t>
            </a:r>
            <a:r>
              <a:rPr lang="en-US" sz="2800" dirty="0" err="1">
                <a:latin typeface="Calibri" charset="0"/>
                <a:sym typeface="Symbol" charset="2"/>
              </a:rPr>
              <a:t>|</a:t>
            </a:r>
            <a:r>
              <a:rPr lang="en-US" sz="2800" i="1" dirty="0" err="1">
                <a:latin typeface="Calibri" charset="0"/>
                <a:sym typeface="Symbol" charset="2"/>
              </a:rPr>
              <a:t>c</a:t>
            </a:r>
            <a:r>
              <a:rPr lang="en-US" sz="2800" i="1" baseline="-25000" dirty="0" err="1">
                <a:latin typeface="Calibri" charset="0"/>
                <a:sym typeface="Symbol" charset="2"/>
              </a:rPr>
              <a:t>j</a:t>
            </a:r>
            <a:r>
              <a:rPr lang="en-US" sz="2800" dirty="0">
                <a:latin typeface="Calibri" charset="0"/>
                <a:sym typeface="Symbol" charset="2"/>
              </a:rPr>
              <a:t>) are independent given the class </a:t>
            </a:r>
            <a:r>
              <a:rPr lang="en-US" sz="2800" i="1" dirty="0">
                <a:latin typeface="Calibri" charset="0"/>
                <a:sym typeface="Symbol" charset="2"/>
              </a:rPr>
              <a:t>c.</a:t>
            </a:r>
            <a:endParaRPr lang="en-US" sz="2800" i="1" dirty="0">
              <a:latin typeface="Times New Roman" charset="0"/>
            </a:endParaRPr>
          </a:p>
        </p:txBody>
      </p:sp>
      <p:graphicFrame>
        <p:nvGraphicFramePr>
          <p:cNvPr id="10" name="Object 3"/>
          <p:cNvGraphicFramePr>
            <a:graphicFrameLocks noChangeAspect="1"/>
          </p:cNvGraphicFramePr>
          <p:nvPr/>
        </p:nvGraphicFramePr>
        <p:xfrm>
          <a:off x="2586038" y="2057401"/>
          <a:ext cx="3205162" cy="636587"/>
        </p:xfrm>
        <a:graphic>
          <a:graphicData uri="http://schemas.openxmlformats.org/presentationml/2006/ole">
            <mc:AlternateContent xmlns:mc="http://schemas.openxmlformats.org/markup-compatibility/2006">
              <mc:Choice xmlns:v="urn:schemas-microsoft-com:vml" Requires="v">
                <p:oleObj spid="_x0000_s6233" name="Equation" r:id="rId3" imgW="1079500" imgH="215900" progId="Equation.3">
                  <p:embed/>
                </p:oleObj>
              </mc:Choice>
              <mc:Fallback>
                <p:oleObj name="Equation" r:id="rId3" imgW="1079500" imgH="215900" progId="Equation.3">
                  <p:embed/>
                  <p:pic>
                    <p:nvPicPr>
                      <p:cNvPr id="10" name="Object 3"/>
                      <p:cNvPicPr>
                        <a:picLocks noChangeAspect="1" noChangeArrowheads="1"/>
                      </p:cNvPicPr>
                      <p:nvPr/>
                    </p:nvPicPr>
                    <p:blipFill>
                      <a:blip r:embed="rId4"/>
                      <a:srcRect/>
                      <a:stretch>
                        <a:fillRect/>
                      </a:stretch>
                    </p:blipFill>
                    <p:spPr bwMode="auto">
                      <a:xfrm>
                        <a:off x="2586038" y="2057401"/>
                        <a:ext cx="3205162" cy="636587"/>
                      </a:xfrm>
                      <a:prstGeom prst="rect">
                        <a:avLst/>
                      </a:prstGeom>
                      <a:noFill/>
                      <a:ln>
                        <a:noFill/>
                      </a:ln>
                      <a:effectLst/>
                    </p:spPr>
                  </p:pic>
                </p:oleObj>
              </mc:Fallback>
            </mc:AlternateContent>
          </a:graphicData>
        </a:graphic>
      </p:graphicFrame>
      <p:graphicFrame>
        <p:nvGraphicFramePr>
          <p:cNvPr id="13" name="Object 2"/>
          <p:cNvGraphicFramePr>
            <a:graphicFrameLocks noChangeAspect="1"/>
          </p:cNvGraphicFramePr>
          <p:nvPr/>
        </p:nvGraphicFramePr>
        <p:xfrm>
          <a:off x="681672" y="5638800"/>
          <a:ext cx="7826375" cy="482600"/>
        </p:xfrm>
        <a:graphic>
          <a:graphicData uri="http://schemas.openxmlformats.org/presentationml/2006/ole">
            <mc:AlternateContent xmlns:mc="http://schemas.openxmlformats.org/markup-compatibility/2006">
              <mc:Choice xmlns:v="urn:schemas-microsoft-com:vml" Requires="v">
                <p:oleObj spid="_x0000_s6234" name="Equation" r:id="rId5" imgW="3492500" imgH="215900" progId="Equation.3">
                  <p:embed/>
                </p:oleObj>
              </mc:Choice>
              <mc:Fallback>
                <p:oleObj name="Equation" r:id="rId5" imgW="3492500" imgH="215900" progId="Equation.3">
                  <p:embed/>
                  <p:pic>
                    <p:nvPicPr>
                      <p:cNvPr id="13" name="Object 2"/>
                      <p:cNvPicPr>
                        <a:picLocks noChangeAspect="1" noChangeArrowheads="1"/>
                      </p:cNvPicPr>
                      <p:nvPr/>
                    </p:nvPicPr>
                    <p:blipFill>
                      <a:blip r:embed="rId6"/>
                      <a:srcRect/>
                      <a:stretch>
                        <a:fillRect/>
                      </a:stretch>
                    </p:blipFill>
                    <p:spPr bwMode="auto">
                      <a:xfrm>
                        <a:off x="681672" y="5638800"/>
                        <a:ext cx="7826375" cy="4826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36325581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pPr eaLnBrk="1" hangingPunct="1"/>
            <a:r>
              <a:rPr lang="en-US" sz="3000" dirty="0">
                <a:latin typeface="Calibri" charset="0"/>
                <a:ea typeface="ＭＳ Ｐゴシック" charset="0"/>
                <a:cs typeface="ＭＳ Ｐゴシック" charset="0"/>
              </a:rPr>
              <a:t>Learning the Multinomial Na</a:t>
            </a:r>
            <a:r>
              <a:rPr lang="fr-FR" sz="3000" dirty="0" err="1">
                <a:latin typeface="Calibri" charset="0"/>
                <a:ea typeface="ＭＳ Ｐゴシック" charset="0"/>
                <a:cs typeface="ＭＳ Ｐゴシック" charset="0"/>
              </a:rPr>
              <a:t>ï</a:t>
            </a:r>
            <a:r>
              <a:rPr lang="en-US" sz="3000" dirty="0" err="1">
                <a:latin typeface="Calibri" charset="0"/>
                <a:ea typeface="ＭＳ Ｐゴシック" charset="0"/>
                <a:cs typeface="ＭＳ Ｐゴシック" charset="0"/>
              </a:rPr>
              <a:t>ve</a:t>
            </a:r>
            <a:r>
              <a:rPr lang="en-US" sz="3000" dirty="0">
                <a:latin typeface="Calibri" charset="0"/>
                <a:ea typeface="ＭＳ Ｐゴシック" charset="0"/>
                <a:cs typeface="ＭＳ Ｐゴシック" charset="0"/>
              </a:rPr>
              <a:t> Bayes Model</a:t>
            </a:r>
          </a:p>
        </p:txBody>
      </p:sp>
      <p:sp>
        <p:nvSpPr>
          <p:cNvPr id="41986" name="Rectangle 3"/>
          <p:cNvSpPr>
            <a:spLocks noGrp="1" noChangeArrowheads="1"/>
          </p:cNvSpPr>
          <p:nvPr>
            <p:ph idx="1"/>
          </p:nvPr>
        </p:nvSpPr>
        <p:spPr/>
        <p:txBody>
          <a:bodyPr/>
          <a:lstStyle/>
          <a:p>
            <a:r>
              <a:rPr lang="en-US" sz="2800" dirty="0">
                <a:latin typeface="Calibri" charset="0"/>
                <a:ea typeface="ＭＳ Ｐゴシック" charset="0"/>
              </a:rPr>
              <a:t>First attempt: maximum likelihood estimates, which simply use the frequencies in the data</a:t>
            </a:r>
          </a:p>
          <a:p>
            <a:endParaRPr lang="en-US" sz="2800" dirty="0">
              <a:latin typeface="Calibri" charset="0"/>
              <a:ea typeface="ＭＳ Ｐゴシック" charset="0"/>
            </a:endParaRPr>
          </a:p>
          <a:p>
            <a:pPr marL="0" indent="0" eaLnBrk="1" hangingPunct="1">
              <a:buNone/>
            </a:pPr>
            <a:endParaRPr lang="en-US" sz="2800" dirty="0">
              <a:latin typeface="Calibri" charset="0"/>
              <a:ea typeface="ＭＳ Ｐゴシック" charset="0"/>
            </a:endParaRPr>
          </a:p>
        </p:txBody>
      </p:sp>
      <p:sp>
        <p:nvSpPr>
          <p:cNvPr id="41990" name="TextBox 20"/>
          <p:cNvSpPr txBox="1">
            <a:spLocks noChangeArrowheads="1"/>
          </p:cNvSpPr>
          <p:nvPr/>
        </p:nvSpPr>
        <p:spPr bwMode="auto">
          <a:xfrm>
            <a:off x="7620001" y="789771"/>
            <a:ext cx="1033656"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Sec.13.3</a:t>
            </a:r>
          </a:p>
        </p:txBody>
      </p:sp>
      <p:graphicFrame>
        <p:nvGraphicFramePr>
          <p:cNvPr id="60" name="Object 2"/>
          <p:cNvGraphicFramePr>
            <a:graphicFrameLocks noChangeAspect="1"/>
          </p:cNvGraphicFramePr>
          <p:nvPr/>
        </p:nvGraphicFramePr>
        <p:xfrm>
          <a:off x="2530032" y="4523754"/>
          <a:ext cx="3870769" cy="1292846"/>
        </p:xfrm>
        <a:graphic>
          <a:graphicData uri="http://schemas.openxmlformats.org/presentationml/2006/ole">
            <mc:AlternateContent xmlns:mc="http://schemas.openxmlformats.org/markup-compatibility/2006">
              <mc:Choice xmlns:v="urn:schemas-microsoft-com:vml" Requires="v">
                <p:oleObj spid="_x0000_s1123" name="Equation" r:id="rId4" imgW="1739900" imgH="584200" progId="Equation.3">
                  <p:embed/>
                </p:oleObj>
              </mc:Choice>
              <mc:Fallback>
                <p:oleObj name="Equation" r:id="rId4" imgW="1739900" imgH="584200" progId="Equation.3">
                  <p:embed/>
                  <p:pic>
                    <p:nvPicPr>
                      <p:cNvPr id="60" name="Object 2"/>
                      <p:cNvPicPr>
                        <a:picLocks noChangeAspect="1" noChangeArrowheads="1"/>
                      </p:cNvPicPr>
                      <p:nvPr/>
                    </p:nvPicPr>
                    <p:blipFill>
                      <a:blip r:embed="rId5"/>
                      <a:srcRect/>
                      <a:stretch>
                        <a:fillRect/>
                      </a:stretch>
                    </p:blipFill>
                    <p:spPr bwMode="auto">
                      <a:xfrm>
                        <a:off x="2530032" y="4523754"/>
                        <a:ext cx="3870769" cy="1292846"/>
                      </a:xfrm>
                      <a:prstGeom prst="rect">
                        <a:avLst/>
                      </a:prstGeom>
                      <a:noFill/>
                      <a:ln>
                        <a:noFill/>
                      </a:ln>
                      <a:effectLst/>
                    </p:spPr>
                  </p:pic>
                </p:oleObj>
              </mc:Fallback>
            </mc:AlternateContent>
          </a:graphicData>
        </a:graphic>
      </p:graphicFrame>
      <p:graphicFrame>
        <p:nvGraphicFramePr>
          <p:cNvPr id="61" name="Object 3"/>
          <p:cNvGraphicFramePr>
            <a:graphicFrameLocks noChangeAspect="1"/>
          </p:cNvGraphicFramePr>
          <p:nvPr/>
        </p:nvGraphicFramePr>
        <p:xfrm>
          <a:off x="2879445" y="2997955"/>
          <a:ext cx="3524250" cy="981075"/>
        </p:xfrm>
        <a:graphic>
          <a:graphicData uri="http://schemas.openxmlformats.org/presentationml/2006/ole">
            <mc:AlternateContent xmlns:mc="http://schemas.openxmlformats.org/markup-compatibility/2006">
              <mc:Choice xmlns:v="urn:schemas-microsoft-com:vml" Requires="v">
                <p:oleObj spid="_x0000_s1124" name="Equation" r:id="rId6" imgW="1587500" imgH="444500" progId="Equation.3">
                  <p:embed/>
                </p:oleObj>
              </mc:Choice>
              <mc:Fallback>
                <p:oleObj name="Equation" r:id="rId6" imgW="1587500" imgH="444500" progId="Equation.3">
                  <p:embed/>
                  <p:pic>
                    <p:nvPicPr>
                      <p:cNvPr id="61" name="Object 3"/>
                      <p:cNvPicPr>
                        <a:picLocks noChangeAspect="1" noChangeArrowheads="1"/>
                      </p:cNvPicPr>
                      <p:nvPr/>
                    </p:nvPicPr>
                    <p:blipFill>
                      <a:blip r:embed="rId7"/>
                      <a:srcRect/>
                      <a:stretch>
                        <a:fillRect/>
                      </a:stretch>
                    </p:blipFill>
                    <p:spPr bwMode="auto">
                      <a:xfrm>
                        <a:off x="2879445" y="2997955"/>
                        <a:ext cx="3524250" cy="98107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6930727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69" name="Rectangle 4"/>
          <p:cNvSpPr>
            <a:spLocks noGrp="1" noChangeArrowheads="1"/>
          </p:cNvSpPr>
          <p:nvPr>
            <p:ph type="body" idx="1"/>
          </p:nvPr>
        </p:nvSpPr>
        <p:spPr>
          <a:xfrm>
            <a:off x="457200" y="3886200"/>
            <a:ext cx="8305800" cy="1600200"/>
          </a:xfrm>
        </p:spPr>
        <p:txBody>
          <a:bodyPr/>
          <a:lstStyle/>
          <a:p>
            <a:pPr>
              <a:lnSpc>
                <a:spcPct val="90000"/>
              </a:lnSpc>
            </a:pPr>
            <a:r>
              <a:rPr lang="en-US" dirty="0">
                <a:ea typeface="ＭＳ Ｐゴシック" charset="0"/>
                <a:cs typeface="Calibri"/>
              </a:rPr>
              <a:t>Create mega-document for topic </a:t>
            </a:r>
            <a:r>
              <a:rPr lang="en-US" i="1" dirty="0">
                <a:ea typeface="ＭＳ Ｐゴシック" charset="0"/>
                <a:cs typeface="Calibri"/>
              </a:rPr>
              <a:t>j</a:t>
            </a:r>
            <a:r>
              <a:rPr lang="en-US" dirty="0">
                <a:ea typeface="ＭＳ Ｐゴシック" charset="0"/>
                <a:cs typeface="Calibri"/>
              </a:rPr>
              <a:t> by concatenating all docs in this topic</a:t>
            </a:r>
          </a:p>
          <a:p>
            <a:pPr lvl="1">
              <a:lnSpc>
                <a:spcPct val="90000"/>
              </a:lnSpc>
            </a:pPr>
            <a:r>
              <a:rPr lang="en-US" sz="2400" dirty="0">
                <a:ea typeface="ＭＳ Ｐゴシック" charset="0"/>
                <a:cs typeface="Calibri"/>
              </a:rPr>
              <a:t>Use frequency of </a:t>
            </a:r>
            <a:r>
              <a:rPr lang="en-US" sz="2400" i="1" dirty="0">
                <a:ea typeface="ＭＳ Ｐゴシック" charset="0"/>
                <a:cs typeface="Calibri"/>
              </a:rPr>
              <a:t>w</a:t>
            </a:r>
            <a:r>
              <a:rPr lang="en-US" sz="2400" dirty="0">
                <a:ea typeface="ＭＳ Ｐゴシック" charset="0"/>
                <a:cs typeface="Calibri"/>
              </a:rPr>
              <a:t> in mega-document</a:t>
            </a:r>
            <a:endParaRPr lang="en-US" sz="2400" dirty="0">
              <a:latin typeface="Calibri"/>
              <a:ea typeface="ＭＳ Ｐゴシック" charset="0"/>
              <a:cs typeface="Calibri"/>
            </a:endParaRPr>
          </a:p>
          <a:p>
            <a:pPr eaLnBrk="1" hangingPunct="1">
              <a:lnSpc>
                <a:spcPct val="90000"/>
              </a:lnSpc>
            </a:pPr>
            <a:endParaRPr lang="en-US" sz="2200" dirty="0">
              <a:latin typeface="Calibri"/>
              <a:ea typeface="ＭＳ Ｐゴシック" charset="0"/>
              <a:cs typeface="Calibri"/>
            </a:endParaRPr>
          </a:p>
          <a:p>
            <a:pPr eaLnBrk="1" hangingPunct="1">
              <a:lnSpc>
                <a:spcPct val="90000"/>
              </a:lnSpc>
            </a:pPr>
            <a:endParaRPr lang="en-US" sz="2200" dirty="0">
              <a:latin typeface="Calibri"/>
              <a:ea typeface="ＭＳ Ｐゴシック" charset="0"/>
              <a:cs typeface="Calibri"/>
            </a:endParaRPr>
          </a:p>
        </p:txBody>
      </p:sp>
      <p:sp>
        <p:nvSpPr>
          <p:cNvPr id="58370" name="Rectangle 2"/>
          <p:cNvSpPr>
            <a:spLocks noGrp="1" noChangeArrowheads="1"/>
          </p:cNvSpPr>
          <p:nvPr>
            <p:ph type="title"/>
          </p:nvPr>
        </p:nvSpPr>
        <p:spPr/>
        <p:txBody>
          <a:bodyPr/>
          <a:lstStyle/>
          <a:p>
            <a:pPr eaLnBrk="1" hangingPunct="1"/>
            <a:r>
              <a:rPr lang="en-US" dirty="0">
                <a:latin typeface="Calibri" charset="0"/>
                <a:ea typeface="ＭＳ Ｐゴシック" charset="0"/>
                <a:cs typeface="ＭＳ Ｐゴシック" charset="0"/>
              </a:rPr>
              <a:t>Recap: Parameter estimation</a:t>
            </a:r>
          </a:p>
        </p:txBody>
      </p:sp>
      <p:sp>
        <p:nvSpPr>
          <p:cNvPr id="58373" name="Text Box 6"/>
          <p:cNvSpPr txBox="1">
            <a:spLocks noChangeArrowheads="1"/>
          </p:cNvSpPr>
          <p:nvPr/>
        </p:nvSpPr>
        <p:spPr bwMode="auto">
          <a:xfrm>
            <a:off x="3657600" y="2590801"/>
            <a:ext cx="5257800"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algn="ctr"/>
            <a:r>
              <a:rPr lang="en-US" dirty="0">
                <a:latin typeface="Calibri"/>
                <a:cs typeface="Calibri"/>
              </a:rPr>
              <a:t>fraction of times word </a:t>
            </a:r>
            <a:r>
              <a:rPr lang="en-US" i="1" dirty="0" err="1">
                <a:latin typeface="Calibri"/>
                <a:cs typeface="Calibri"/>
              </a:rPr>
              <a:t>w</a:t>
            </a:r>
            <a:r>
              <a:rPr lang="en-US" i="1" baseline="-25000" dirty="0" err="1">
                <a:latin typeface="Calibri"/>
                <a:cs typeface="Calibri"/>
              </a:rPr>
              <a:t>i</a:t>
            </a:r>
            <a:r>
              <a:rPr lang="en-US" dirty="0">
                <a:latin typeface="Calibri"/>
                <a:cs typeface="Calibri"/>
              </a:rPr>
              <a:t> appears </a:t>
            </a:r>
          </a:p>
          <a:p>
            <a:pPr algn="ctr"/>
            <a:r>
              <a:rPr lang="en-US" dirty="0">
                <a:latin typeface="Calibri"/>
                <a:cs typeface="Calibri"/>
              </a:rPr>
              <a:t>among all words in documents of topic </a:t>
            </a:r>
            <a:r>
              <a:rPr lang="en-US" i="1" dirty="0" err="1">
                <a:latin typeface="Calibri"/>
                <a:cs typeface="Calibri"/>
              </a:rPr>
              <a:t>c</a:t>
            </a:r>
            <a:r>
              <a:rPr lang="en-US" i="1" baseline="-25000" dirty="0" err="1">
                <a:latin typeface="Calibri"/>
                <a:cs typeface="Calibri"/>
              </a:rPr>
              <a:t>j</a:t>
            </a:r>
            <a:endParaRPr lang="en-US" i="1" baseline="-25000" dirty="0">
              <a:latin typeface="Calibri"/>
              <a:cs typeface="Calibri"/>
            </a:endParaRPr>
          </a:p>
        </p:txBody>
      </p:sp>
      <p:graphicFrame>
        <p:nvGraphicFramePr>
          <p:cNvPr id="6" name="Object 2"/>
          <p:cNvGraphicFramePr>
            <a:graphicFrameLocks noChangeAspect="1"/>
          </p:cNvGraphicFramePr>
          <p:nvPr/>
        </p:nvGraphicFramePr>
        <p:xfrm>
          <a:off x="304800" y="2590800"/>
          <a:ext cx="3192462" cy="1066290"/>
        </p:xfrm>
        <a:graphic>
          <a:graphicData uri="http://schemas.openxmlformats.org/presentationml/2006/ole">
            <mc:AlternateContent xmlns:mc="http://schemas.openxmlformats.org/markup-compatibility/2006">
              <mc:Choice xmlns:v="urn:schemas-microsoft-com:vml" Requires="v">
                <p:oleObj spid="_x0000_s2098" name="Equation" r:id="rId3" imgW="1739900" imgH="584200" progId="Equation.3">
                  <p:embed/>
                </p:oleObj>
              </mc:Choice>
              <mc:Fallback>
                <p:oleObj name="Equation" r:id="rId3" imgW="1739900" imgH="584200" progId="Equation.3">
                  <p:embed/>
                  <p:pic>
                    <p:nvPicPr>
                      <p:cNvPr id="6" name="Object 2"/>
                      <p:cNvPicPr>
                        <a:picLocks noChangeAspect="1" noChangeArrowheads="1"/>
                      </p:cNvPicPr>
                      <p:nvPr/>
                    </p:nvPicPr>
                    <p:blipFill>
                      <a:blip r:embed="rId4"/>
                      <a:srcRect/>
                      <a:stretch>
                        <a:fillRect/>
                      </a:stretch>
                    </p:blipFill>
                    <p:spPr bwMode="auto">
                      <a:xfrm>
                        <a:off x="304800" y="2590800"/>
                        <a:ext cx="3192462" cy="106629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02987856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pPr eaLnBrk="1" hangingPunct="1"/>
            <a:r>
              <a:rPr lang="en-US" dirty="0">
                <a:latin typeface="Calibri" charset="0"/>
                <a:ea typeface="ＭＳ Ｐゴシック" charset="0"/>
                <a:cs typeface="ＭＳ Ｐゴシック" charset="0"/>
              </a:rPr>
              <a:t>Recap: Problem with Maximum Likelihood</a:t>
            </a:r>
          </a:p>
        </p:txBody>
      </p:sp>
      <p:sp>
        <p:nvSpPr>
          <p:cNvPr id="43010" name="Rectangle 4"/>
          <p:cNvSpPr>
            <a:spLocks noGrp="1" noChangeArrowheads="1"/>
          </p:cNvSpPr>
          <p:nvPr>
            <p:ph type="body" sz="half" idx="4294967295"/>
          </p:nvPr>
        </p:nvSpPr>
        <p:spPr>
          <a:xfrm>
            <a:off x="576457" y="2240528"/>
            <a:ext cx="8077200" cy="1771650"/>
          </a:xfrm>
        </p:spPr>
        <p:txBody>
          <a:bodyPr>
            <a:noAutofit/>
          </a:bodyPr>
          <a:lstStyle/>
          <a:p>
            <a:pPr eaLnBrk="1" hangingPunct="1">
              <a:lnSpc>
                <a:spcPct val="90000"/>
              </a:lnSpc>
            </a:pPr>
            <a:r>
              <a:rPr lang="en-US" dirty="0">
                <a:latin typeface="Calibri" charset="0"/>
                <a:ea typeface="ＭＳ Ｐゴシック" charset="0"/>
                <a:cs typeface="ＭＳ Ｐゴシック" charset="0"/>
              </a:rPr>
              <a:t>What if we have seen no training documents with the word </a:t>
            </a:r>
            <a:r>
              <a:rPr lang="en-US" b="1" i="1" dirty="0">
                <a:latin typeface="Calibri" charset="0"/>
                <a:ea typeface="ＭＳ Ｐゴシック" charset="0"/>
                <a:cs typeface="ＭＳ Ｐゴシック" charset="0"/>
              </a:rPr>
              <a:t>fantastic</a:t>
            </a:r>
            <a:r>
              <a:rPr lang="en-US" b="1" dirty="0">
                <a:latin typeface="Calibri" charset="0"/>
                <a:ea typeface="ＭＳ Ｐゴシック" charset="0"/>
                <a:cs typeface="ＭＳ Ｐゴシック" charset="0"/>
              </a:rPr>
              <a:t> </a:t>
            </a:r>
            <a:r>
              <a:rPr lang="en-US" dirty="0">
                <a:latin typeface="Calibri" charset="0"/>
                <a:ea typeface="ＭＳ Ｐゴシック" charset="0"/>
                <a:cs typeface="ＭＳ Ｐゴシック" charset="0"/>
              </a:rPr>
              <a:t> and classified in the topic </a:t>
            </a:r>
            <a:r>
              <a:rPr lang="en-US" b="1" dirty="0">
                <a:latin typeface="Calibri" charset="0"/>
                <a:ea typeface="ＭＳ Ｐゴシック" charset="0"/>
                <a:cs typeface="ＭＳ Ｐゴシック" charset="0"/>
              </a:rPr>
              <a:t>positive</a:t>
            </a:r>
            <a:r>
              <a:rPr lang="en-US" dirty="0">
                <a:latin typeface="Calibri" charset="0"/>
                <a:ea typeface="ＭＳ Ｐゴシック" charset="0"/>
                <a:cs typeface="ＭＳ Ｐゴシック" charset="0"/>
              </a:rPr>
              <a:t> (</a:t>
            </a:r>
            <a:r>
              <a:rPr lang="en-US" b="1" i="1" dirty="0">
                <a:latin typeface="Calibri" charset="0"/>
                <a:ea typeface="ＭＳ Ｐゴシック" charset="0"/>
                <a:cs typeface="ＭＳ Ｐゴシック" charset="0"/>
              </a:rPr>
              <a:t>thumbs-up)</a:t>
            </a:r>
            <a:r>
              <a:rPr lang="en-US" dirty="0">
                <a:latin typeface="Calibri" charset="0"/>
                <a:ea typeface="ＭＳ Ｐゴシック" charset="0"/>
                <a:cs typeface="ＭＳ Ｐゴシック" charset="0"/>
              </a:rPr>
              <a:t>?</a:t>
            </a:r>
          </a:p>
          <a:p>
            <a:pPr lvl="1" eaLnBrk="1" hangingPunct="1">
              <a:lnSpc>
                <a:spcPct val="90000"/>
              </a:lnSpc>
            </a:pPr>
            <a:endParaRPr lang="en-US" sz="2000" dirty="0">
              <a:latin typeface="Calibri" charset="0"/>
              <a:ea typeface="ＭＳ Ｐゴシック" charset="0"/>
            </a:endParaRPr>
          </a:p>
          <a:p>
            <a:pPr lvl="1" eaLnBrk="1" hangingPunct="1">
              <a:lnSpc>
                <a:spcPct val="90000"/>
              </a:lnSpc>
            </a:pPr>
            <a:endParaRPr lang="en-US" sz="2000" dirty="0">
              <a:latin typeface="Calibri" charset="0"/>
              <a:ea typeface="ＭＳ Ｐゴシック" charset="0"/>
            </a:endParaRPr>
          </a:p>
          <a:p>
            <a:pPr marL="0" indent="0">
              <a:buNone/>
            </a:pPr>
            <a:endParaRPr lang="en-US" dirty="0">
              <a:latin typeface="Calibri" charset="0"/>
              <a:ea typeface="ＭＳ Ｐゴシック" charset="0"/>
            </a:endParaRPr>
          </a:p>
          <a:p>
            <a:pPr marL="0" indent="0">
              <a:buNone/>
            </a:pPr>
            <a:endParaRPr lang="en-US" dirty="0">
              <a:latin typeface="Calibri" charset="0"/>
              <a:ea typeface="ＭＳ Ｐゴシック" charset="0"/>
              <a:cs typeface="ＭＳ Ｐゴシック" charset="0"/>
            </a:endParaRPr>
          </a:p>
          <a:p>
            <a:pPr eaLnBrk="1" hangingPunct="1">
              <a:lnSpc>
                <a:spcPct val="90000"/>
              </a:lnSpc>
            </a:pPr>
            <a:r>
              <a:rPr lang="en-US" dirty="0">
                <a:latin typeface="Calibri" charset="0"/>
                <a:ea typeface="ＭＳ Ｐゴシック" charset="0"/>
                <a:cs typeface="ＭＳ Ｐゴシック" charset="0"/>
              </a:rPr>
              <a:t>Zero probabilities cannot be conditioned away, no matter the other evidence!</a:t>
            </a:r>
          </a:p>
        </p:txBody>
      </p:sp>
      <p:graphicFrame>
        <p:nvGraphicFramePr>
          <p:cNvPr id="43011" name="Object 2"/>
          <p:cNvGraphicFramePr>
            <a:graphicFrameLocks noGrp="1" noChangeAspect="1"/>
          </p:cNvGraphicFramePr>
          <p:nvPr>
            <p:ph sz="half" idx="4294967295"/>
          </p:nvPr>
        </p:nvGraphicFramePr>
        <p:xfrm>
          <a:off x="1828801" y="3227389"/>
          <a:ext cx="5508625" cy="854075"/>
        </p:xfrm>
        <a:graphic>
          <a:graphicData uri="http://schemas.openxmlformats.org/presentationml/2006/ole">
            <mc:AlternateContent xmlns:mc="http://schemas.openxmlformats.org/markup-compatibility/2006">
              <mc:Choice xmlns:v="urn:schemas-microsoft-com:vml" Requires="v">
                <p:oleObj spid="_x0000_s3171" name="Equation" r:id="rId4" imgW="3683000" imgH="571500" progId="Equation.3">
                  <p:embed/>
                </p:oleObj>
              </mc:Choice>
              <mc:Fallback>
                <p:oleObj name="Equation" r:id="rId4" imgW="3683000" imgH="571500" progId="Equation.3">
                  <p:embed/>
                  <p:pic>
                    <p:nvPicPr>
                      <p:cNvPr id="43011" name="Object 2"/>
                      <p:cNvPicPr>
                        <a:picLocks noChangeAspect="1" noChangeArrowheads="1"/>
                      </p:cNvPicPr>
                      <p:nvPr/>
                    </p:nvPicPr>
                    <p:blipFill>
                      <a:blip r:embed="rId5"/>
                      <a:srcRect/>
                      <a:stretch>
                        <a:fillRect/>
                      </a:stretch>
                    </p:blipFill>
                    <p:spPr bwMode="auto">
                      <a:xfrm>
                        <a:off x="1828801" y="3227389"/>
                        <a:ext cx="5508625" cy="854075"/>
                      </a:xfrm>
                      <a:prstGeom prst="rect">
                        <a:avLst/>
                      </a:prstGeom>
                      <a:noFill/>
                      <a:ln>
                        <a:noFill/>
                      </a:ln>
                    </p:spPr>
                  </p:pic>
                </p:oleObj>
              </mc:Fallback>
            </mc:AlternateContent>
          </a:graphicData>
        </a:graphic>
      </p:graphicFrame>
      <p:graphicFrame>
        <p:nvGraphicFramePr>
          <p:cNvPr id="43012" name="Object 3"/>
          <p:cNvGraphicFramePr>
            <a:graphicFrameLocks noChangeAspect="1"/>
          </p:cNvGraphicFramePr>
          <p:nvPr/>
        </p:nvGraphicFramePr>
        <p:xfrm>
          <a:off x="2362200" y="5410200"/>
          <a:ext cx="4194175" cy="622300"/>
        </p:xfrm>
        <a:graphic>
          <a:graphicData uri="http://schemas.openxmlformats.org/presentationml/2006/ole">
            <mc:AlternateContent xmlns:mc="http://schemas.openxmlformats.org/markup-compatibility/2006">
              <mc:Choice xmlns:v="urn:schemas-microsoft-com:vml" Requires="v">
                <p:oleObj spid="_x0000_s3172" name="Equation" r:id="rId6" imgW="1968500" imgH="292100" progId="Equation.3">
                  <p:embed/>
                </p:oleObj>
              </mc:Choice>
              <mc:Fallback>
                <p:oleObj name="Equation" r:id="rId6" imgW="1968500" imgH="292100" progId="Equation.3">
                  <p:embed/>
                  <p:pic>
                    <p:nvPicPr>
                      <p:cNvPr id="43012" name="Object 3"/>
                      <p:cNvPicPr>
                        <a:picLocks noChangeAspect="1" noChangeArrowheads="1"/>
                      </p:cNvPicPr>
                      <p:nvPr/>
                    </p:nvPicPr>
                    <p:blipFill>
                      <a:blip r:embed="rId7"/>
                      <a:srcRect/>
                      <a:stretch>
                        <a:fillRect/>
                      </a:stretch>
                    </p:blipFill>
                    <p:spPr bwMode="auto">
                      <a:xfrm>
                        <a:off x="2362200" y="5410200"/>
                        <a:ext cx="4194175" cy="622300"/>
                      </a:xfrm>
                      <a:prstGeom prst="rect">
                        <a:avLst/>
                      </a:prstGeom>
                      <a:noFill/>
                      <a:ln>
                        <a:noFill/>
                      </a:ln>
                      <a:effectLst/>
                    </p:spPr>
                  </p:pic>
                </p:oleObj>
              </mc:Fallback>
            </mc:AlternateContent>
          </a:graphicData>
        </a:graphic>
      </p:graphicFrame>
      <p:sp>
        <p:nvSpPr>
          <p:cNvPr id="43015" name="TextBox 24"/>
          <p:cNvSpPr txBox="1">
            <a:spLocks noChangeArrowheads="1"/>
          </p:cNvSpPr>
          <p:nvPr/>
        </p:nvSpPr>
        <p:spPr bwMode="auto">
          <a:xfrm>
            <a:off x="7620001" y="789771"/>
            <a:ext cx="1033656"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Sec.13.3</a:t>
            </a:r>
          </a:p>
        </p:txBody>
      </p:sp>
    </p:spTree>
    <p:extLst>
      <p:ext uri="{BB962C8B-B14F-4D97-AF65-F5344CB8AC3E}">
        <p14:creationId xmlns:p14="http://schemas.microsoft.com/office/powerpoint/2010/main" val="3355160959"/>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04" name="Rectangle 2"/>
          <p:cNvSpPr>
            <a:spLocks noGrp="1" noChangeArrowheads="1"/>
          </p:cNvSpPr>
          <p:nvPr>
            <p:ph type="title"/>
          </p:nvPr>
        </p:nvSpPr>
        <p:spPr/>
        <p:txBody>
          <a:bodyPr>
            <a:normAutofit/>
          </a:bodyPr>
          <a:lstStyle/>
          <a:p>
            <a:r>
              <a:rPr lang="en-US" dirty="0"/>
              <a:t>Recap: Laplace (add-1) smoothing for Na</a:t>
            </a:r>
            <a:r>
              <a:rPr lang="fr-FR" dirty="0" err="1"/>
              <a:t>ï</a:t>
            </a:r>
            <a:r>
              <a:rPr lang="en-US" dirty="0" err="1"/>
              <a:t>ve</a:t>
            </a:r>
            <a:r>
              <a:rPr lang="en-US" dirty="0"/>
              <a:t> Bayes</a:t>
            </a:r>
          </a:p>
        </p:txBody>
      </p:sp>
      <p:graphicFrame>
        <p:nvGraphicFramePr>
          <p:cNvPr id="11" name="Object 2"/>
          <p:cNvGraphicFramePr>
            <a:graphicFrameLocks noChangeAspect="1"/>
          </p:cNvGraphicFramePr>
          <p:nvPr/>
        </p:nvGraphicFramePr>
        <p:xfrm>
          <a:off x="1306514" y="2438401"/>
          <a:ext cx="4505325" cy="1350963"/>
        </p:xfrm>
        <a:graphic>
          <a:graphicData uri="http://schemas.openxmlformats.org/presentationml/2006/ole">
            <mc:AlternateContent xmlns:mc="http://schemas.openxmlformats.org/markup-compatibility/2006">
              <mc:Choice xmlns:v="urn:schemas-microsoft-com:vml" Requires="v">
                <p:oleObj spid="_x0000_s4244" name="Equation" r:id="rId3" imgW="1905000" imgH="571500" progId="Equation.3">
                  <p:embed/>
                </p:oleObj>
              </mc:Choice>
              <mc:Fallback>
                <p:oleObj name="Equation" r:id="rId3" imgW="1905000" imgH="571500" progId="Equation.3">
                  <p:embed/>
                  <p:pic>
                    <p:nvPicPr>
                      <p:cNvPr id="11" name="Object 2"/>
                      <p:cNvPicPr>
                        <a:picLocks noChangeAspect="1" noChangeArrowheads="1"/>
                      </p:cNvPicPr>
                      <p:nvPr/>
                    </p:nvPicPr>
                    <p:blipFill>
                      <a:blip r:embed="rId4"/>
                      <a:srcRect/>
                      <a:stretch>
                        <a:fillRect/>
                      </a:stretch>
                    </p:blipFill>
                    <p:spPr bwMode="auto">
                      <a:xfrm>
                        <a:off x="1306514" y="2438401"/>
                        <a:ext cx="4505325" cy="1350963"/>
                      </a:xfrm>
                      <a:prstGeom prst="rect">
                        <a:avLst/>
                      </a:prstGeom>
                      <a:noFill/>
                    </p:spPr>
                  </p:pic>
                </p:oleObj>
              </mc:Fallback>
            </mc:AlternateContent>
          </a:graphicData>
        </a:graphic>
      </p:graphicFrame>
      <p:graphicFrame>
        <p:nvGraphicFramePr>
          <p:cNvPr id="9" name="Object 2"/>
          <p:cNvGraphicFramePr>
            <a:graphicFrameLocks noChangeAspect="1"/>
          </p:cNvGraphicFramePr>
          <p:nvPr/>
        </p:nvGraphicFramePr>
        <p:xfrm>
          <a:off x="2508250" y="4033838"/>
          <a:ext cx="3816350" cy="1681162"/>
        </p:xfrm>
        <a:graphic>
          <a:graphicData uri="http://schemas.openxmlformats.org/presentationml/2006/ole">
            <mc:AlternateContent xmlns:mc="http://schemas.openxmlformats.org/markup-compatibility/2006">
              <mc:Choice xmlns:v="urn:schemas-microsoft-com:vml" Requires="v">
                <p:oleObj spid="_x0000_s4245" name="Equation" r:id="rId5" imgW="1612900" imgH="711200" progId="Equation.3">
                  <p:embed/>
                </p:oleObj>
              </mc:Choice>
              <mc:Fallback>
                <p:oleObj name="Equation" r:id="rId5" imgW="1612900" imgH="711200" progId="Equation.3">
                  <p:embed/>
                  <p:pic>
                    <p:nvPicPr>
                      <p:cNvPr id="9" name="Object 2"/>
                      <p:cNvPicPr>
                        <a:picLocks noChangeAspect="1" noChangeArrowheads="1"/>
                      </p:cNvPicPr>
                      <p:nvPr/>
                    </p:nvPicPr>
                    <p:blipFill>
                      <a:blip r:embed="rId6"/>
                      <a:srcRect/>
                      <a:stretch>
                        <a:fillRect/>
                      </a:stretch>
                    </p:blipFill>
                    <p:spPr bwMode="auto">
                      <a:xfrm>
                        <a:off x="2508250" y="4033838"/>
                        <a:ext cx="3816350" cy="1681162"/>
                      </a:xfrm>
                      <a:prstGeom prst="rect">
                        <a:avLst/>
                      </a:prstGeom>
                      <a:noFill/>
                    </p:spPr>
                  </p:pic>
                </p:oleObj>
              </mc:Fallback>
            </mc:AlternateContent>
          </a:graphicData>
        </a:graphic>
      </p:graphicFrame>
      <p:graphicFrame>
        <p:nvGraphicFramePr>
          <p:cNvPr id="10" name="Object 2"/>
          <p:cNvGraphicFramePr>
            <a:graphicFrameLocks noChangeAspect="1"/>
          </p:cNvGraphicFramePr>
          <p:nvPr/>
        </p:nvGraphicFramePr>
        <p:xfrm>
          <a:off x="1311720" y="2436360"/>
          <a:ext cx="4084638" cy="1350963"/>
        </p:xfrm>
        <a:graphic>
          <a:graphicData uri="http://schemas.openxmlformats.org/presentationml/2006/ole">
            <mc:AlternateContent xmlns:mc="http://schemas.openxmlformats.org/markup-compatibility/2006">
              <mc:Choice xmlns:v="urn:schemas-microsoft-com:vml" Requires="v">
                <p:oleObj spid="_x0000_s4246" name="Equation" r:id="rId7" imgW="1727200" imgH="571500" progId="Equation.3">
                  <p:embed/>
                </p:oleObj>
              </mc:Choice>
              <mc:Fallback>
                <p:oleObj name="Equation" r:id="rId7" imgW="1727200" imgH="571500" progId="Equation.3">
                  <p:embed/>
                  <p:pic>
                    <p:nvPicPr>
                      <p:cNvPr id="10" name="Object 2"/>
                      <p:cNvPicPr>
                        <a:picLocks noChangeAspect="1" noChangeArrowheads="1"/>
                      </p:cNvPicPr>
                      <p:nvPr/>
                    </p:nvPicPr>
                    <p:blipFill>
                      <a:blip r:embed="rId8"/>
                      <a:srcRect/>
                      <a:stretch>
                        <a:fillRect/>
                      </a:stretch>
                    </p:blipFill>
                    <p:spPr bwMode="auto">
                      <a:xfrm>
                        <a:off x="1311720" y="2436360"/>
                        <a:ext cx="4084638" cy="1350963"/>
                      </a:xfrm>
                      <a:prstGeom prst="rect">
                        <a:avLst/>
                      </a:prstGeom>
                      <a:noFill/>
                    </p:spPr>
                  </p:pic>
                </p:oleObj>
              </mc:Fallback>
            </mc:AlternateContent>
          </a:graphicData>
        </a:graphic>
      </p:graphicFrame>
    </p:spTree>
    <p:extLst>
      <p:ext uri="{BB962C8B-B14F-4D97-AF65-F5344CB8AC3E}">
        <p14:creationId xmlns:p14="http://schemas.microsoft.com/office/powerpoint/2010/main" val="312011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050"/>
          <p:cNvSpPr>
            <a:spLocks noGrp="1" noChangeArrowheads="1"/>
          </p:cNvSpPr>
          <p:nvPr>
            <p:ph type="title"/>
          </p:nvPr>
        </p:nvSpPr>
        <p:spPr/>
        <p:txBody>
          <a:bodyPr/>
          <a:lstStyle/>
          <a:p>
            <a:pPr eaLnBrk="1" hangingPunct="1"/>
            <a:r>
              <a:rPr lang="en-US" dirty="0"/>
              <a:t>Recap: Normalization</a:t>
            </a:r>
          </a:p>
        </p:txBody>
      </p:sp>
      <p:sp>
        <p:nvSpPr>
          <p:cNvPr id="35843" name="Rectangle 2051"/>
          <p:cNvSpPr>
            <a:spLocks noGrp="1" noChangeArrowheads="1"/>
          </p:cNvSpPr>
          <p:nvPr>
            <p:ph idx="1"/>
          </p:nvPr>
        </p:nvSpPr>
        <p:spPr/>
        <p:txBody>
          <a:bodyPr/>
          <a:lstStyle/>
          <a:p>
            <a:pPr eaLnBrk="1" hangingPunct="1"/>
            <a:r>
              <a:rPr lang="en-US" dirty="0">
                <a:sym typeface="Symbol" charset="2"/>
              </a:rPr>
              <a:t>Need to “normalize” terms </a:t>
            </a:r>
          </a:p>
          <a:p>
            <a:pPr lvl="1" eaLnBrk="1" hangingPunct="1"/>
            <a:r>
              <a:rPr lang="en-US" dirty="0">
                <a:sym typeface="Symbol" charset="2"/>
              </a:rPr>
              <a:t>Information Retrieval: indexed text &amp; query terms must have same form.</a:t>
            </a:r>
          </a:p>
          <a:p>
            <a:pPr lvl="2" eaLnBrk="1" hangingPunct="1"/>
            <a:r>
              <a:rPr lang="en-US" sz="1800" dirty="0">
                <a:sym typeface="Symbol" charset="2"/>
              </a:rPr>
              <a:t>We want to match </a:t>
            </a:r>
            <a:r>
              <a:rPr lang="en-US" sz="1800" b="1" i="1" dirty="0">
                <a:sym typeface="Symbol" charset="2"/>
              </a:rPr>
              <a:t>U.S.A.</a:t>
            </a:r>
            <a:r>
              <a:rPr lang="en-US" sz="1800" dirty="0">
                <a:sym typeface="Symbol" charset="2"/>
              </a:rPr>
              <a:t> and </a:t>
            </a:r>
            <a:r>
              <a:rPr lang="en-US" sz="1800" b="1" i="1" dirty="0">
                <a:sym typeface="Symbol" charset="2"/>
              </a:rPr>
              <a:t>USA</a:t>
            </a:r>
            <a:endParaRPr lang="en-US" sz="1800" dirty="0">
              <a:sym typeface="Symbol" charset="2"/>
            </a:endParaRPr>
          </a:p>
          <a:p>
            <a:pPr eaLnBrk="1" hangingPunct="1"/>
            <a:r>
              <a:rPr lang="en-US" dirty="0">
                <a:sym typeface="Symbol" charset="2"/>
              </a:rPr>
              <a:t>We implicitly define equivalence classes of terms</a:t>
            </a:r>
          </a:p>
          <a:p>
            <a:pPr lvl="1" eaLnBrk="1" hangingPunct="1"/>
            <a:r>
              <a:rPr lang="en-US" dirty="0">
                <a:sym typeface="Symbol" charset="2"/>
              </a:rPr>
              <a:t>e.g., deleting periods in a term</a:t>
            </a:r>
          </a:p>
          <a:p>
            <a:pPr eaLnBrk="1" hangingPunct="1"/>
            <a:r>
              <a:rPr lang="en-US" dirty="0">
                <a:sym typeface="Symbol" charset="2"/>
              </a:rPr>
              <a:t>Alternative: asymmetric expansion:</a:t>
            </a:r>
          </a:p>
          <a:p>
            <a:pPr lvl="1" eaLnBrk="1" hangingPunct="1"/>
            <a:r>
              <a:rPr lang="en-US" sz="1600" dirty="0">
                <a:sym typeface="Symbol" charset="2"/>
              </a:rPr>
              <a:t>Enter: </a:t>
            </a:r>
            <a:r>
              <a:rPr lang="en-US" sz="1600" b="1" i="1" dirty="0">
                <a:sym typeface="Symbol" charset="2"/>
              </a:rPr>
              <a:t>window</a:t>
            </a:r>
            <a:r>
              <a:rPr lang="en-US" sz="1600" dirty="0">
                <a:sym typeface="Symbol" charset="2"/>
              </a:rPr>
              <a:t>	Search: </a:t>
            </a:r>
            <a:r>
              <a:rPr lang="en-US" sz="1600" b="1" i="1" dirty="0">
                <a:sym typeface="Symbol" charset="2"/>
              </a:rPr>
              <a:t>window, windows</a:t>
            </a:r>
          </a:p>
          <a:p>
            <a:pPr lvl="1" eaLnBrk="1" hangingPunct="1"/>
            <a:r>
              <a:rPr lang="en-US" sz="1600" dirty="0">
                <a:sym typeface="Symbol" charset="2"/>
              </a:rPr>
              <a:t>Enter: </a:t>
            </a:r>
            <a:r>
              <a:rPr lang="en-US" sz="1600" b="1" i="1" dirty="0">
                <a:sym typeface="Symbol" charset="2"/>
              </a:rPr>
              <a:t>windows</a:t>
            </a:r>
            <a:r>
              <a:rPr lang="en-US" sz="1600" dirty="0">
                <a:sym typeface="Symbol" charset="2"/>
              </a:rPr>
              <a:t>	Search: </a:t>
            </a:r>
            <a:r>
              <a:rPr lang="en-US" sz="1600" b="1" i="1" dirty="0">
                <a:sym typeface="Symbol" charset="2"/>
              </a:rPr>
              <a:t>Windows, windows, window</a:t>
            </a:r>
          </a:p>
          <a:p>
            <a:pPr lvl="1" eaLnBrk="1" hangingPunct="1"/>
            <a:r>
              <a:rPr lang="en-US" sz="1600" dirty="0">
                <a:sym typeface="Symbol" charset="2"/>
              </a:rPr>
              <a:t>Enter: </a:t>
            </a:r>
            <a:r>
              <a:rPr lang="en-US" sz="1600" b="1" i="1" dirty="0">
                <a:sym typeface="Symbol" charset="2"/>
              </a:rPr>
              <a:t>Windows</a:t>
            </a:r>
            <a:r>
              <a:rPr lang="en-US" sz="1600" dirty="0">
                <a:sym typeface="Symbol" charset="2"/>
              </a:rPr>
              <a:t>	Search: </a:t>
            </a:r>
            <a:r>
              <a:rPr lang="en-US" sz="1600" b="1" i="1" dirty="0">
                <a:sym typeface="Symbol" charset="2"/>
              </a:rPr>
              <a:t>Windows</a:t>
            </a:r>
          </a:p>
          <a:p>
            <a:pPr eaLnBrk="1" hangingPunct="1"/>
            <a:r>
              <a:rPr lang="en-US" dirty="0">
                <a:sym typeface="Symbol" charset="2"/>
              </a:rPr>
              <a:t>Potentially more powerful, but less efficient</a:t>
            </a:r>
          </a:p>
          <a:p>
            <a:pPr lvl="1" eaLnBrk="1" hangingPunct="1"/>
            <a:endParaRPr lang="en-US" dirty="0">
              <a:sym typeface="Symbol" charset="2"/>
            </a:endParaRPr>
          </a:p>
        </p:txBody>
      </p:sp>
    </p:spTree>
    <p:extLst>
      <p:ext uri="{BB962C8B-B14F-4D97-AF65-F5344CB8AC3E}">
        <p14:creationId xmlns:p14="http://schemas.microsoft.com/office/powerpoint/2010/main" val="782125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84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84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84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84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84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84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84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84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ctrTitle"/>
          </p:nvPr>
        </p:nvSpPr>
        <p:spPr>
          <a:xfrm>
            <a:off x="822960" y="758952"/>
            <a:ext cx="7543800" cy="3892168"/>
          </a:xfrm>
        </p:spPr>
        <p:txBody>
          <a:bodyPr>
            <a:normAutofit/>
          </a:bodyPr>
          <a:lstStyle/>
          <a:p>
            <a:r>
              <a:rPr lang="en-US"/>
              <a:t>Logistic Regression</a:t>
            </a:r>
            <a:endParaRPr lang="en-US" dirty="0"/>
          </a:p>
        </p:txBody>
      </p:sp>
      <p:sp>
        <p:nvSpPr>
          <p:cNvPr id="12" name="Rectangle 11">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ubtitle 4"/>
          <p:cNvSpPr>
            <a:spLocks noGrp="1"/>
          </p:cNvSpPr>
          <p:nvPr>
            <p:ph type="subTitle" idx="1"/>
          </p:nvPr>
        </p:nvSpPr>
        <p:spPr>
          <a:xfrm>
            <a:off x="825038" y="5225240"/>
            <a:ext cx="7543800" cy="1143000"/>
          </a:xfrm>
        </p:spPr>
        <p:txBody>
          <a:bodyPr>
            <a:normAutofit/>
          </a:bodyPr>
          <a:lstStyle/>
          <a:p>
            <a:r>
              <a:rPr lang="en-US">
                <a:solidFill>
                  <a:srgbClr val="FFFFFF"/>
                </a:solidFill>
              </a:rPr>
              <a:t>Jurafsky and Martin Chapter 5</a:t>
            </a:r>
          </a:p>
        </p:txBody>
      </p:sp>
      <p:sp>
        <p:nvSpPr>
          <p:cNvPr id="14" name="Rectangle 13">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p:cNvSpPr txBox="1"/>
          <p:nvPr/>
        </p:nvSpPr>
        <p:spPr>
          <a:xfrm>
            <a:off x="5344160" y="37592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8290377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AAA83-EC0E-7049-BD90-E814EBB1E54A}"/>
              </a:ext>
            </a:extLst>
          </p:cNvPr>
          <p:cNvSpPr>
            <a:spLocks noGrp="1"/>
          </p:cNvSpPr>
          <p:nvPr>
            <p:ph type="title"/>
          </p:nvPr>
        </p:nvSpPr>
        <p:spPr/>
        <p:txBody>
          <a:bodyPr/>
          <a:lstStyle/>
          <a:p>
            <a:r>
              <a:rPr lang="en-US" dirty="0"/>
              <a:t>Generative v. Discriminative Classifiers and cats v. dogs</a:t>
            </a:r>
          </a:p>
        </p:txBody>
      </p:sp>
      <p:sp>
        <p:nvSpPr>
          <p:cNvPr id="3" name="Content Placeholder 2">
            <a:extLst>
              <a:ext uri="{FF2B5EF4-FFF2-40B4-BE49-F238E27FC236}">
                <a16:creationId xmlns:a16="http://schemas.microsoft.com/office/drawing/2014/main" id="{666C4725-9B6A-4943-8368-C87D8AE0B34D}"/>
              </a:ext>
            </a:extLst>
          </p:cNvPr>
          <p:cNvSpPr>
            <a:spLocks noGrp="1"/>
          </p:cNvSpPr>
          <p:nvPr>
            <p:ph idx="1"/>
          </p:nvPr>
        </p:nvSpPr>
        <p:spPr/>
        <p:txBody>
          <a:bodyPr/>
          <a:lstStyle/>
          <a:p>
            <a:r>
              <a:rPr lang="en-US" dirty="0"/>
              <a:t>Naive Bayes is a </a:t>
            </a:r>
            <a:r>
              <a:rPr lang="en-US" b="1" dirty="0"/>
              <a:t>generative</a:t>
            </a:r>
            <a:r>
              <a:rPr lang="en-US" dirty="0"/>
              <a:t> classifier</a:t>
            </a:r>
          </a:p>
          <a:p>
            <a:r>
              <a:rPr lang="en-US" dirty="0"/>
              <a:t>Logistic regression is a  is a </a:t>
            </a:r>
            <a:r>
              <a:rPr lang="en-US" b="1" dirty="0" err="1"/>
              <a:t>discriminiative</a:t>
            </a:r>
            <a:r>
              <a:rPr lang="en-US" b="1" dirty="0"/>
              <a:t> classifier</a:t>
            </a:r>
            <a:endParaRPr lang="en-US" dirty="0"/>
          </a:p>
          <a:p>
            <a:endParaRPr lang="en-US" dirty="0"/>
          </a:p>
        </p:txBody>
      </p:sp>
      <p:pic>
        <p:nvPicPr>
          <p:cNvPr id="4" name="Picture 3">
            <a:extLst>
              <a:ext uri="{FF2B5EF4-FFF2-40B4-BE49-F238E27FC236}">
                <a16:creationId xmlns:a16="http://schemas.microsoft.com/office/drawing/2014/main" id="{F187DAC9-0D5E-D64D-8B1C-5A047A16F530}"/>
              </a:ext>
            </a:extLst>
          </p:cNvPr>
          <p:cNvPicPr>
            <a:picLocks noChangeAspect="1"/>
          </p:cNvPicPr>
          <p:nvPr/>
        </p:nvPicPr>
        <p:blipFill>
          <a:blip r:embed="rId3"/>
          <a:stretch>
            <a:fillRect/>
          </a:stretch>
        </p:blipFill>
        <p:spPr>
          <a:xfrm>
            <a:off x="4591050" y="3319264"/>
            <a:ext cx="4459242" cy="3013472"/>
          </a:xfrm>
          <a:prstGeom prst="rect">
            <a:avLst/>
          </a:prstGeom>
        </p:spPr>
      </p:pic>
      <p:pic>
        <p:nvPicPr>
          <p:cNvPr id="5" name="Picture 4">
            <a:extLst>
              <a:ext uri="{FF2B5EF4-FFF2-40B4-BE49-F238E27FC236}">
                <a16:creationId xmlns:a16="http://schemas.microsoft.com/office/drawing/2014/main" id="{A80BDA2E-FBEF-AD4B-94D8-85342C34651A}"/>
              </a:ext>
            </a:extLst>
          </p:cNvPr>
          <p:cNvPicPr>
            <a:picLocks noChangeAspect="1"/>
          </p:cNvPicPr>
          <p:nvPr/>
        </p:nvPicPr>
        <p:blipFill>
          <a:blip r:embed="rId4"/>
          <a:stretch>
            <a:fillRect/>
          </a:stretch>
        </p:blipFill>
        <p:spPr>
          <a:xfrm>
            <a:off x="304800" y="3310136"/>
            <a:ext cx="4166668" cy="3022600"/>
          </a:xfrm>
          <a:prstGeom prst="rect">
            <a:avLst/>
          </a:prstGeom>
        </p:spPr>
      </p:pic>
    </p:spTree>
    <p:extLst>
      <p:ext uri="{BB962C8B-B14F-4D97-AF65-F5344CB8AC3E}">
        <p14:creationId xmlns:p14="http://schemas.microsoft.com/office/powerpoint/2010/main" val="42397541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429DFC-C7D5-4D40-8F94-2582A2F94943}"/>
              </a:ext>
            </a:extLst>
          </p:cNvPr>
          <p:cNvSpPr>
            <a:spLocks noGrp="1"/>
          </p:cNvSpPr>
          <p:nvPr>
            <p:ph idx="1"/>
          </p:nvPr>
        </p:nvSpPr>
        <p:spPr/>
        <p:txBody>
          <a:bodyPr/>
          <a:lstStyle/>
          <a:p>
            <a:r>
              <a:rPr lang="en-US" dirty="0"/>
              <a:t>A (possibly apocryphal) tale in artificial intelligence tells about researchers training a neural network to detect tanks in photographs for a DARPA project.</a:t>
            </a:r>
          </a:p>
          <a:p>
            <a:r>
              <a:rPr lang="en-US" dirty="0"/>
              <a:t>They apparently succeed.  Great let’s deploy it! </a:t>
            </a:r>
            <a:br>
              <a:rPr lang="en-US" dirty="0"/>
            </a:br>
            <a:r>
              <a:rPr lang="en-US" dirty="0"/>
              <a:t>Oops! It didn’t work as well as we thought it would. </a:t>
            </a:r>
            <a:br>
              <a:rPr lang="en-US" dirty="0"/>
            </a:br>
            <a:br>
              <a:rPr lang="en-US" dirty="0"/>
            </a:br>
            <a:r>
              <a:rPr lang="en-US" dirty="0"/>
              <a:t>Later they realized the photographs had been collected under specific conditions for tanks/non-tanks and the classifier had simply learned to distinguish between the time of day. </a:t>
            </a:r>
          </a:p>
          <a:p>
            <a:pPr marL="0" indent="0">
              <a:buNone/>
            </a:pPr>
            <a:endParaRPr lang="en-US" dirty="0"/>
          </a:p>
        </p:txBody>
      </p:sp>
      <p:sp>
        <p:nvSpPr>
          <p:cNvPr id="2" name="Title 1">
            <a:extLst>
              <a:ext uri="{FF2B5EF4-FFF2-40B4-BE49-F238E27FC236}">
                <a16:creationId xmlns:a16="http://schemas.microsoft.com/office/drawing/2014/main" id="{4BEE1E44-F4E6-0546-BD47-87C445E0D1E2}"/>
              </a:ext>
            </a:extLst>
          </p:cNvPr>
          <p:cNvSpPr>
            <a:spLocks noGrp="1"/>
          </p:cNvSpPr>
          <p:nvPr>
            <p:ph type="title"/>
          </p:nvPr>
        </p:nvSpPr>
        <p:spPr/>
        <p:txBody>
          <a:bodyPr/>
          <a:lstStyle/>
          <a:p>
            <a:r>
              <a:rPr lang="en-US" dirty="0"/>
              <a:t>Tanks v. no tanks</a:t>
            </a:r>
          </a:p>
        </p:txBody>
      </p:sp>
    </p:spTree>
    <p:extLst>
      <p:ext uri="{BB962C8B-B14F-4D97-AF65-F5344CB8AC3E}">
        <p14:creationId xmlns:p14="http://schemas.microsoft.com/office/powerpoint/2010/main" val="474136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99E6B-657B-9441-9DFD-4D9DE535C7D0}"/>
              </a:ext>
            </a:extLst>
          </p:cNvPr>
          <p:cNvSpPr>
            <a:spLocks noGrp="1"/>
          </p:cNvSpPr>
          <p:nvPr>
            <p:ph type="title"/>
          </p:nvPr>
        </p:nvSpPr>
        <p:spPr/>
        <p:txBody>
          <a:bodyPr/>
          <a:lstStyle/>
          <a:p>
            <a:r>
              <a:rPr lang="en-US" dirty="0"/>
              <a:t>Generative v. Discriminative Classifiers</a:t>
            </a:r>
          </a:p>
        </p:txBody>
      </p:sp>
      <p:sp>
        <p:nvSpPr>
          <p:cNvPr id="3" name="Content Placeholder 2">
            <a:extLst>
              <a:ext uri="{FF2B5EF4-FFF2-40B4-BE49-F238E27FC236}">
                <a16:creationId xmlns:a16="http://schemas.microsoft.com/office/drawing/2014/main" id="{0EBB0C44-6D94-2D44-B4A2-1CD7D8876536}"/>
              </a:ext>
            </a:extLst>
          </p:cNvPr>
          <p:cNvSpPr>
            <a:spLocks noGrp="1"/>
          </p:cNvSpPr>
          <p:nvPr>
            <p:ph idx="1"/>
          </p:nvPr>
        </p:nvSpPr>
        <p:spPr>
          <a:xfrm>
            <a:off x="822959" y="1920240"/>
            <a:ext cx="7543801" cy="4023360"/>
          </a:xfrm>
        </p:spPr>
        <p:txBody>
          <a:bodyPr/>
          <a:lstStyle/>
          <a:p>
            <a:r>
              <a:rPr lang="en-US" dirty="0"/>
              <a:t>Naïve Bayes doesn’t directly </a:t>
            </a:r>
            <a:br>
              <a:rPr lang="en-US" dirty="0"/>
            </a:br>
            <a:r>
              <a:rPr lang="en-US" dirty="0"/>
              <a:t>compute P(</a:t>
            </a:r>
            <a:r>
              <a:rPr lang="en-US" dirty="0" err="1"/>
              <a:t>c|d</a:t>
            </a:r>
            <a:r>
              <a:rPr lang="en-US" dirty="0"/>
              <a:t>).  Instead it</a:t>
            </a:r>
            <a:br>
              <a:rPr lang="en-US" dirty="0"/>
            </a:br>
            <a:r>
              <a:rPr lang="en-US" dirty="0"/>
              <a:t>computes it using two terms:</a:t>
            </a:r>
            <a:br>
              <a:rPr lang="en-US" dirty="0"/>
            </a:br>
            <a:br>
              <a:rPr lang="en-US" dirty="0"/>
            </a:br>
            <a:r>
              <a:rPr lang="en-US" dirty="0"/>
              <a:t>A </a:t>
            </a:r>
            <a:r>
              <a:rPr lang="en-US" b="1" dirty="0"/>
              <a:t>generative model </a:t>
            </a:r>
            <a:r>
              <a:rPr lang="en-US" dirty="0"/>
              <a:t>uses the likelihood term, which expresses how to generate the features of a document </a:t>
            </a:r>
            <a:r>
              <a:rPr lang="en-US" i="1" dirty="0"/>
              <a:t>if we knew it was of class c</a:t>
            </a:r>
            <a:r>
              <a:rPr lang="en-US" dirty="0"/>
              <a:t>.</a:t>
            </a:r>
          </a:p>
          <a:p>
            <a:r>
              <a:rPr lang="en-US" dirty="0"/>
              <a:t>A </a:t>
            </a:r>
            <a:r>
              <a:rPr lang="en-US" b="1" dirty="0"/>
              <a:t>discriminative model </a:t>
            </a:r>
            <a:r>
              <a:rPr lang="en-US" dirty="0"/>
              <a:t>attempts to directly compute P(</a:t>
            </a:r>
            <a:r>
              <a:rPr lang="en-US" dirty="0" err="1"/>
              <a:t>c|d</a:t>
            </a:r>
            <a:r>
              <a:rPr lang="en-US" dirty="0"/>
              <a:t>). </a:t>
            </a:r>
            <a:br>
              <a:rPr lang="en-US" dirty="0"/>
            </a:br>
            <a:r>
              <a:rPr lang="en-US" dirty="0"/>
              <a:t>It may learn to assign a </a:t>
            </a:r>
            <a:r>
              <a:rPr lang="en-US" b="1" dirty="0"/>
              <a:t>high weight </a:t>
            </a:r>
            <a:r>
              <a:rPr lang="en-US" dirty="0"/>
              <a:t>to document features that directly improve its </a:t>
            </a:r>
            <a:r>
              <a:rPr lang="en-US" b="1" dirty="0"/>
              <a:t>ability to discriminate between classes </a:t>
            </a:r>
          </a:p>
          <a:p>
            <a:br>
              <a:rPr lang="en-US" b="1" dirty="0"/>
            </a:br>
            <a:r>
              <a:rPr lang="en-US" dirty="0"/>
              <a:t>Unlike the generative model, good </a:t>
            </a:r>
            <a:r>
              <a:rPr lang="en-US" dirty="0" err="1"/>
              <a:t>paramters</a:t>
            </a:r>
            <a:r>
              <a:rPr lang="en-US" dirty="0"/>
              <a:t> estimates for a discriminative model don’t help it generate an example of one of the classes.</a:t>
            </a:r>
          </a:p>
        </p:txBody>
      </p:sp>
      <p:pic>
        <p:nvPicPr>
          <p:cNvPr id="5" name="Picture 4">
            <a:extLst>
              <a:ext uri="{FF2B5EF4-FFF2-40B4-BE49-F238E27FC236}">
                <a16:creationId xmlns:a16="http://schemas.microsoft.com/office/drawing/2014/main" id="{FAC040C3-A072-F54D-AB70-1E3531583A14}"/>
              </a:ext>
            </a:extLst>
          </p:cNvPr>
          <p:cNvPicPr>
            <a:picLocks noChangeAspect="1"/>
          </p:cNvPicPr>
          <p:nvPr/>
        </p:nvPicPr>
        <p:blipFill>
          <a:blip r:embed="rId2"/>
          <a:stretch>
            <a:fillRect/>
          </a:stretch>
        </p:blipFill>
        <p:spPr>
          <a:xfrm>
            <a:off x="4419600" y="1737361"/>
            <a:ext cx="3145183" cy="1130300"/>
          </a:xfrm>
          <a:prstGeom prst="rect">
            <a:avLst/>
          </a:prstGeom>
        </p:spPr>
      </p:pic>
    </p:spTree>
    <p:extLst>
      <p:ext uri="{BB962C8B-B14F-4D97-AF65-F5344CB8AC3E}">
        <p14:creationId xmlns:p14="http://schemas.microsoft.com/office/powerpoint/2010/main" val="8249810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84AFB5-8CFF-3E44-8CE6-052BC10CE6DB}"/>
                  </a:ext>
                </a:extLst>
              </p:cNvPr>
              <p:cNvSpPr>
                <a:spLocks noGrp="1"/>
              </p:cNvSpPr>
              <p:nvPr>
                <p:ph idx="1"/>
              </p:nvPr>
            </p:nvSpPr>
            <p:spPr/>
            <p:txBody>
              <a:bodyPr/>
              <a:lstStyle/>
              <a:p>
                <a:pPr marL="457200" indent="-457200">
                  <a:buFont typeface="+mj-lt"/>
                  <a:buAutoNum type="arabicPeriod"/>
                </a:pPr>
                <a:r>
                  <a:rPr lang="en-US" dirty="0"/>
                  <a:t>A </a:t>
                </a:r>
                <a:r>
                  <a:rPr lang="en-US" b="1" dirty="0"/>
                  <a:t>feature representation </a:t>
                </a:r>
                <a:r>
                  <a:rPr lang="en-US" dirty="0"/>
                  <a:t>of the input.  </a:t>
                </a:r>
              </a:p>
              <a:p>
                <a:pPr marL="457200" indent="-457200">
                  <a:buFont typeface="+mj-lt"/>
                  <a:buAutoNum type="arabicPeriod"/>
                </a:pPr>
                <a:r>
                  <a:rPr lang="en-US" dirty="0"/>
                  <a:t>A classification function that computes </a:t>
                </a:r>
                <a14:m>
                  <m:oMath xmlns:m="http://schemas.openxmlformats.org/officeDocument/2006/math">
                    <m:acc>
                      <m:accPr>
                        <m:chr m:val="̂"/>
                        <m:ctrlPr>
                          <a:rPr lang="en-US" b="0" i="1" smtClean="0">
                            <a:latin typeface="Cambria Math" panose="02040503050406030204" pitchFamily="18" charset="0"/>
                          </a:rPr>
                        </m:ctrlPr>
                      </m:accPr>
                      <m:e>
                        <m:r>
                          <a:rPr lang="en-US" i="1">
                            <a:latin typeface="Cambria Math" panose="02040503050406030204" pitchFamily="18" charset="0"/>
                          </a:rPr>
                          <m:t>𝑦</m:t>
                        </m:r>
                      </m:e>
                    </m:acc>
                  </m:oMath>
                </a14:m>
                <a:r>
                  <a:rPr lang="en-US" dirty="0"/>
                  <a:t>, estimated class via </a:t>
                </a:r>
                <a:r>
                  <a:rPr lang="en-US" i="1" dirty="0"/>
                  <a:t>p</a:t>
                </a:r>
                <a:r>
                  <a:rPr lang="en-US" dirty="0"/>
                  <a:t>(</a:t>
                </a:r>
                <a:r>
                  <a:rPr lang="en-US" i="1" dirty="0" err="1"/>
                  <a:t>y</a:t>
                </a:r>
                <a:r>
                  <a:rPr lang="en-US" dirty="0" err="1"/>
                  <a:t>|</a:t>
                </a:r>
                <a:r>
                  <a:rPr lang="en-US" i="1" dirty="0" err="1"/>
                  <a:t>x</a:t>
                </a:r>
                <a:r>
                  <a:rPr lang="en-US" dirty="0"/>
                  <a:t>). Logistic regression will use </a:t>
                </a:r>
                <a:r>
                  <a:rPr lang="en-US" b="1" dirty="0"/>
                  <a:t>sigmoid </a:t>
                </a:r>
                <a:r>
                  <a:rPr lang="en-US" dirty="0"/>
                  <a:t>and </a:t>
                </a:r>
                <a:r>
                  <a:rPr lang="en-US" b="1" dirty="0" err="1"/>
                  <a:t>softmax</a:t>
                </a:r>
                <a:endParaRPr lang="en-US" dirty="0"/>
              </a:p>
              <a:p>
                <a:pPr marL="457200" indent="-457200">
                  <a:buFont typeface="+mj-lt"/>
                  <a:buAutoNum type="arabicPeriod"/>
                </a:pPr>
                <a:r>
                  <a:rPr lang="en-US" dirty="0"/>
                  <a:t>An objective function used during learning to minimize error on the training examples.  We will discuss </a:t>
                </a:r>
                <a:r>
                  <a:rPr lang="en-US" b="1" dirty="0"/>
                  <a:t>cross-entropy loss</a:t>
                </a:r>
                <a:r>
                  <a:rPr lang="en-US" dirty="0"/>
                  <a:t>.</a:t>
                </a:r>
              </a:p>
              <a:p>
                <a:pPr marL="457200" indent="-457200">
                  <a:buFont typeface="+mj-lt"/>
                  <a:buAutoNum type="arabicPeriod"/>
                </a:pPr>
                <a:r>
                  <a:rPr lang="en-US" dirty="0"/>
                  <a:t>An algorithm for optimizing the objective function like </a:t>
                </a:r>
                <a:r>
                  <a:rPr lang="en-US" b="1" dirty="0"/>
                  <a:t>stochastic gradient descent</a:t>
                </a:r>
                <a:r>
                  <a:rPr lang="en-US" dirty="0"/>
                  <a:t>. </a:t>
                </a:r>
              </a:p>
              <a:p>
                <a:pPr marL="457200" indent="-457200">
                  <a:buFont typeface="+mj-lt"/>
                  <a:buAutoNum type="arabicPeriod"/>
                </a:pPr>
                <a:endParaRPr lang="en-US" dirty="0"/>
              </a:p>
              <a:p>
                <a:pPr marL="457200" indent="-457200">
                  <a:buFont typeface="+mj-lt"/>
                  <a:buAutoNum type="arabicPeriod"/>
                </a:pPr>
                <a:endParaRPr lang="en-US" dirty="0"/>
              </a:p>
            </p:txBody>
          </p:sp>
        </mc:Choice>
        <mc:Fallback xmlns="">
          <p:sp>
            <p:nvSpPr>
              <p:cNvPr id="3" name="Content Placeholder 2">
                <a:extLst>
                  <a:ext uri="{FF2B5EF4-FFF2-40B4-BE49-F238E27FC236}">
                    <a16:creationId xmlns:a16="http://schemas.microsoft.com/office/drawing/2014/main" id="{9184AFB5-8CFF-3E44-8CE6-052BC10CE6DB}"/>
                  </a:ext>
                </a:extLst>
              </p:cNvPr>
              <p:cNvSpPr>
                <a:spLocks noGrp="1" noRot="1" noChangeAspect="1" noMove="1" noResize="1" noEditPoints="1" noAdjustHandles="1" noChangeArrowheads="1" noChangeShapeType="1" noTextEdit="1"/>
              </p:cNvSpPr>
              <p:nvPr>
                <p:ph idx="1"/>
              </p:nvPr>
            </p:nvSpPr>
            <p:spPr>
              <a:blipFill>
                <a:blip r:embed="rId2"/>
                <a:stretch>
                  <a:fillRect l="-2017" t="-1572" r="-1681"/>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0BB299A7-24DC-FE42-B332-CC0DE13FC26E}"/>
              </a:ext>
            </a:extLst>
          </p:cNvPr>
          <p:cNvSpPr>
            <a:spLocks noGrp="1"/>
          </p:cNvSpPr>
          <p:nvPr>
            <p:ph type="title"/>
          </p:nvPr>
        </p:nvSpPr>
        <p:spPr/>
        <p:txBody>
          <a:bodyPr/>
          <a:lstStyle/>
          <a:p>
            <a:r>
              <a:rPr lang="en-US" dirty="0"/>
              <a:t>Classifier components</a:t>
            </a:r>
          </a:p>
        </p:txBody>
      </p:sp>
    </p:spTree>
    <p:extLst>
      <p:ext uri="{BB962C8B-B14F-4D97-AF65-F5344CB8AC3E}">
        <p14:creationId xmlns:p14="http://schemas.microsoft.com/office/powerpoint/2010/main" val="30263446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3440" y="286604"/>
            <a:ext cx="3947160" cy="1450757"/>
          </a:xfrm>
        </p:spPr>
        <p:txBody>
          <a:bodyPr>
            <a:normAutofit/>
          </a:bodyPr>
          <a:lstStyle/>
          <a:p>
            <a:r>
              <a:rPr lang="en-US" dirty="0"/>
              <a:t>Sentiment classifier</a:t>
            </a:r>
          </a:p>
        </p:txBody>
      </p:sp>
      <p:pic>
        <p:nvPicPr>
          <p:cNvPr id="5" name="Content Placeholder 4"/>
          <p:cNvPicPr>
            <a:picLocks noGrp="1" noChangeAspect="1"/>
          </p:cNvPicPr>
          <p:nvPr>
            <p:ph sz="half" idx="1"/>
          </p:nvPr>
        </p:nvPicPr>
        <p:blipFill>
          <a:blip r:embed="rId2"/>
          <a:stretch>
            <a:fillRect/>
          </a:stretch>
        </p:blipFill>
        <p:spPr>
          <a:xfrm>
            <a:off x="-76200" y="-25401"/>
            <a:ext cx="4663440" cy="6908802"/>
          </a:xfrm>
        </p:spPr>
      </p:pic>
      <p:sp>
        <p:nvSpPr>
          <p:cNvPr id="4" name="Content Placeholder 3"/>
          <p:cNvSpPr>
            <a:spLocks noGrp="1"/>
          </p:cNvSpPr>
          <p:nvPr>
            <p:ph sz="half" idx="2"/>
          </p:nvPr>
        </p:nvSpPr>
        <p:spPr>
          <a:xfrm>
            <a:off x="4663440" y="1845737"/>
            <a:ext cx="3794760" cy="4021664"/>
          </a:xfrm>
        </p:spPr>
        <p:txBody>
          <a:bodyPr/>
          <a:lstStyle/>
          <a:p>
            <a:r>
              <a:rPr lang="en-US" b="1" dirty="0"/>
              <a:t>Input:</a:t>
            </a:r>
            <a:r>
              <a:rPr lang="en-US" dirty="0"/>
              <a:t> "Spiraling away from narrative control as its first three episodes unreel, this series, about a post-apocalyptic future in which nearly everyone is blind, wastes the time of Jason </a:t>
            </a:r>
            <a:r>
              <a:rPr lang="en-US" dirty="0" err="1"/>
              <a:t>Momoa</a:t>
            </a:r>
            <a:r>
              <a:rPr lang="en-US" dirty="0"/>
              <a:t> and </a:t>
            </a:r>
            <a:r>
              <a:rPr lang="en-US" dirty="0" err="1"/>
              <a:t>Alfre</a:t>
            </a:r>
            <a:r>
              <a:rPr lang="en-US" dirty="0"/>
              <a:t> Woodard, among others, on a story that starts from a position of fun, giddy strangeness and drags itself forward at a lugubrious pace." </a:t>
            </a:r>
          </a:p>
          <a:p>
            <a:r>
              <a:rPr lang="en-US" b="1" dirty="0"/>
              <a:t>Output: positive (1) </a:t>
            </a:r>
            <a:r>
              <a:rPr lang="en-US" dirty="0"/>
              <a:t>or</a:t>
            </a:r>
            <a:r>
              <a:rPr lang="en-US" b="1" dirty="0"/>
              <a:t> negative (0)</a:t>
            </a:r>
          </a:p>
          <a:p>
            <a:endParaRPr lang="en-US" dirty="0"/>
          </a:p>
        </p:txBody>
      </p:sp>
    </p:spTree>
    <p:extLst>
      <p:ext uri="{BB962C8B-B14F-4D97-AF65-F5344CB8AC3E}">
        <p14:creationId xmlns:p14="http://schemas.microsoft.com/office/powerpoint/2010/main" val="15258425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Sentiment classifier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t>For sentiment classification, consider an input observation </a:t>
                </a:r>
                <a:r>
                  <a:rPr lang="en-US" sz="2400" i="1" dirty="0"/>
                  <a:t>x</a:t>
                </a:r>
                <a:r>
                  <a:rPr lang="en-US" sz="2400" dirty="0"/>
                  <a:t>, represented by a vector of </a:t>
                </a:r>
                <a:r>
                  <a:rPr lang="en-US" sz="2400" b="1" dirty="0"/>
                  <a:t>features</a:t>
                </a:r>
                <a:r>
                  <a:rPr lang="en-US" sz="2400" dirty="0"/>
                  <a:t> [</a:t>
                </a:r>
                <a:r>
                  <a:rPr lang="en-US" sz="2400" i="1" dirty="0"/>
                  <a:t>x</a:t>
                </a:r>
                <a:r>
                  <a:rPr lang="en-US" sz="2400" baseline="-25000" dirty="0"/>
                  <a:t>1</a:t>
                </a:r>
                <a:r>
                  <a:rPr lang="en-US" sz="2400" dirty="0"/>
                  <a:t>,</a:t>
                </a:r>
                <a:r>
                  <a:rPr lang="en-US" sz="2400" i="1" dirty="0"/>
                  <a:t>x</a:t>
                </a:r>
                <a:r>
                  <a:rPr lang="en-US" sz="2400" baseline="-25000" dirty="0"/>
                  <a:t>2</a:t>
                </a:r>
                <a:r>
                  <a:rPr lang="en-US" sz="2400" dirty="0"/>
                  <a:t>,...,</a:t>
                </a:r>
                <a:r>
                  <a:rPr lang="en-US" sz="2400" i="1" dirty="0" err="1"/>
                  <a:t>x</a:t>
                </a:r>
                <a:r>
                  <a:rPr lang="en-US" sz="2400" i="1" baseline="-25000" dirty="0" err="1"/>
                  <a:t>n</a:t>
                </a:r>
                <a:r>
                  <a:rPr lang="en-US" sz="2400" dirty="0"/>
                  <a:t>].  The classifier output </a:t>
                </a:r>
                <a:r>
                  <a:rPr lang="en-US" sz="2400" i="1" dirty="0"/>
                  <a:t>y </a:t>
                </a:r>
                <a:r>
                  <a:rPr lang="en-US" sz="2400" dirty="0"/>
                  <a:t>can be 1 (positive sentiment) or 0 (negative sentiment).  We want to estimate </a:t>
                </a:r>
                <a:r>
                  <a:rPr lang="en-US" sz="2400" b="1" i="1" dirty="0"/>
                  <a:t>P</a:t>
                </a:r>
                <a:r>
                  <a:rPr lang="en-US" sz="2400" b="1" dirty="0"/>
                  <a:t>(</a:t>
                </a:r>
                <a:r>
                  <a:rPr lang="en-US" sz="2400" b="1" i="1" dirty="0"/>
                  <a:t>y </a:t>
                </a:r>
                <a:r>
                  <a:rPr lang="en-US" sz="2400" b="1" dirty="0"/>
                  <a:t>= 1|</a:t>
                </a:r>
                <a:r>
                  <a:rPr lang="en-US" sz="2400" b="1" i="1" dirty="0"/>
                  <a:t>x</a:t>
                </a:r>
                <a:r>
                  <a:rPr lang="en-US" sz="2400" b="1" dirty="0"/>
                  <a:t>)</a:t>
                </a:r>
                <a:r>
                  <a:rPr lang="en-US" sz="2400" dirty="0"/>
                  <a:t>. </a:t>
                </a:r>
              </a:p>
              <a:p>
                <a:r>
                  <a:rPr lang="en-US" sz="2400" dirty="0"/>
                  <a:t>Logistic regression solves this task by learning, from a training set, a vector of </a:t>
                </a:r>
                <a:r>
                  <a:rPr lang="en-US" sz="2400" b="1" dirty="0"/>
                  <a:t>weights</a:t>
                </a:r>
                <a:r>
                  <a:rPr lang="en-US" sz="2400" dirty="0"/>
                  <a:t> and a </a:t>
                </a:r>
                <a:r>
                  <a:rPr lang="en-US" sz="2400" b="1" dirty="0"/>
                  <a:t>bias term</a:t>
                </a:r>
                <a:r>
                  <a:rPr lang="en-US" sz="2400" dirty="0"/>
                  <a:t>. </a:t>
                </a:r>
              </a:p>
              <a:p>
                <a14:m>
                  <m:oMath xmlns:m="http://schemas.openxmlformats.org/officeDocument/2006/math">
                    <m:r>
                      <a:rPr lang="en-US" sz="2400" b="0" i="1" smtClean="0">
                        <a:latin typeface="Cambria Math" panose="02040503050406030204" pitchFamily="18" charset="0"/>
                      </a:rPr>
                      <m:t>𝑧</m:t>
                    </m:r>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𝑖</m:t>
                        </m: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𝑏</m:t>
                        </m:r>
                      </m:e>
                    </m:nary>
                  </m:oMath>
                </a14:m>
                <a:endParaRPr lang="en-US" sz="2400" b="0" dirty="0"/>
              </a:p>
              <a:p>
                <a:r>
                  <a:rPr lang="en-US" sz="2400" dirty="0"/>
                  <a:t>We can also write this as a dot product:</a:t>
                </a:r>
              </a:p>
              <a:p>
                <a14:m>
                  <m:oMath xmlns:m="http://schemas.openxmlformats.org/officeDocument/2006/math">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𝑤</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𝑏</m:t>
                    </m:r>
                  </m:oMath>
                </a14:m>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2423" t="-2121"/>
                </a:stretch>
              </a:blipFill>
            </p:spPr>
            <p:txBody>
              <a:bodyPr/>
              <a:lstStyle/>
              <a:p>
                <a:r>
                  <a:rPr lang="en-US">
                    <a:noFill/>
                  </a:rPr>
                  <a:t> </a:t>
                </a:r>
              </a:p>
            </p:txBody>
          </p:sp>
        </mc:Fallback>
      </mc:AlternateContent>
    </p:spTree>
    <p:extLst>
      <p:ext uri="{BB962C8B-B14F-4D97-AF65-F5344CB8AC3E}">
        <p14:creationId xmlns:p14="http://schemas.microsoft.com/office/powerpoint/2010/main" val="14621360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Sigmoid function</a:t>
            </a:r>
          </a:p>
        </p:txBody>
      </p:sp>
      <p:pic>
        <p:nvPicPr>
          <p:cNvPr id="6" name="Picture 5"/>
          <p:cNvPicPr>
            <a:picLocks noChangeAspect="1"/>
          </p:cNvPicPr>
          <p:nvPr/>
        </p:nvPicPr>
        <p:blipFill>
          <a:blip r:embed="rId3"/>
          <a:stretch>
            <a:fillRect/>
          </a:stretch>
        </p:blipFill>
        <p:spPr>
          <a:xfrm>
            <a:off x="3505200" y="3352800"/>
            <a:ext cx="228600" cy="228600"/>
          </a:xfrm>
          <a:prstGeom prst="rect">
            <a:avLst/>
          </a:prstGeom>
        </p:spPr>
      </p:pic>
      <p:pic>
        <p:nvPicPr>
          <p:cNvPr id="7" name="Content Placeholder 6">
            <a:extLst>
              <a:ext uri="{FF2B5EF4-FFF2-40B4-BE49-F238E27FC236}">
                <a16:creationId xmlns:a16="http://schemas.microsoft.com/office/drawing/2014/main" id="{899DBBA9-B1F2-41FF-916F-089F571876F7}"/>
              </a:ext>
            </a:extLst>
          </p:cNvPr>
          <p:cNvPicPr>
            <a:picLocks noGrp="1" noChangeAspect="1"/>
          </p:cNvPicPr>
          <p:nvPr>
            <p:ph idx="1"/>
          </p:nvPr>
        </p:nvPicPr>
        <p:blipFill>
          <a:blip r:embed="rId4"/>
          <a:stretch>
            <a:fillRect/>
          </a:stretch>
        </p:blipFill>
        <p:spPr>
          <a:xfrm>
            <a:off x="257175" y="2209800"/>
            <a:ext cx="8629650" cy="4046745"/>
          </a:xfrm>
          <a:prstGeom prst="rect">
            <a:avLst/>
          </a:prstGeom>
        </p:spPr>
      </p:pic>
    </p:spTree>
    <p:extLst>
      <p:ext uri="{BB962C8B-B14F-4D97-AF65-F5344CB8AC3E}">
        <p14:creationId xmlns:p14="http://schemas.microsoft.com/office/powerpoint/2010/main" val="18570989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Probabilities </a:t>
            </a:r>
          </a:p>
        </p:txBody>
      </p:sp>
      <p:sp>
        <p:nvSpPr>
          <p:cNvPr id="5" name="Rectangle 4"/>
          <p:cNvSpPr/>
          <p:nvPr/>
        </p:nvSpPr>
        <p:spPr>
          <a:xfrm>
            <a:off x="1524000" y="3581400"/>
            <a:ext cx="5994400" cy="90187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5AC1C31-8B7B-49EA-AEAA-AF34D2342D29}"/>
                  </a:ext>
                </a:extLst>
              </p:cNvPr>
              <p:cNvSpPr txBox="1"/>
              <p:nvPr/>
            </p:nvSpPr>
            <p:spPr>
              <a:xfrm>
                <a:off x="895043" y="2312508"/>
                <a:ext cx="7272632" cy="9417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𝑦</m:t>
                          </m:r>
                          <m:r>
                            <a:rPr lang="en-US" sz="3200" b="0" i="1" smtClean="0">
                              <a:latin typeface="Cambria Math" panose="02040503050406030204" pitchFamily="18" charset="0"/>
                            </a:rPr>
                            <m:t>=1</m:t>
                          </m:r>
                        </m:e>
                      </m:d>
                      <m:r>
                        <a:rPr lang="en-US" sz="3200" b="0" i="1" smtClean="0">
                          <a:latin typeface="Cambria Math" panose="02040503050406030204" pitchFamily="18" charset="0"/>
                        </a:rPr>
                        <m:t>=</m:t>
                      </m:r>
                      <m:r>
                        <a:rPr lang="en-US" sz="3200" b="0" i="1" smtClean="0">
                          <a:latin typeface="Cambria Math" panose="02040503050406030204" pitchFamily="18" charset="0"/>
                        </a:rPr>
                        <m:t>𝜎</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𝑤</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𝑏</m:t>
                          </m:r>
                        </m:e>
                      </m:d>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1</m:t>
                          </m:r>
                        </m:num>
                        <m:den>
                          <m:r>
                            <a:rPr lang="en-US" sz="3200" b="0" i="1" smtClean="0">
                              <a:latin typeface="Cambria Math" panose="02040503050406030204" pitchFamily="18" charset="0"/>
                            </a:rPr>
                            <m:t>1+</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𝑒</m:t>
                              </m:r>
                            </m:e>
                            <m:sup>
                              <m:r>
                                <a:rPr lang="en-US" sz="3200" b="0" i="1" smtClean="0">
                                  <a:latin typeface="Cambria Math" panose="02040503050406030204" pitchFamily="18" charset="0"/>
                                </a:rPr>
                                <m:t>−(</m:t>
                              </m:r>
                              <m:r>
                                <a:rPr lang="en-US" sz="3200" b="0" i="1" smtClean="0">
                                  <a:latin typeface="Cambria Math" panose="02040503050406030204" pitchFamily="18" charset="0"/>
                                </a:rPr>
                                <m:t>𝑤</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𝑏</m:t>
                              </m:r>
                              <m:r>
                                <a:rPr lang="en-US" sz="3200" b="0" i="1" smtClean="0">
                                  <a:latin typeface="Cambria Math" panose="02040503050406030204" pitchFamily="18" charset="0"/>
                                </a:rPr>
                                <m:t>)</m:t>
                              </m:r>
                            </m:sup>
                          </m:sSup>
                        </m:den>
                      </m:f>
                    </m:oMath>
                  </m:oMathPara>
                </a14:m>
                <a:endParaRPr lang="en-US" sz="3200" b="0" dirty="0"/>
              </a:p>
            </p:txBody>
          </p:sp>
        </mc:Choice>
        <mc:Fallback xmlns="">
          <p:sp>
            <p:nvSpPr>
              <p:cNvPr id="3" name="TextBox 2">
                <a:extLst>
                  <a:ext uri="{FF2B5EF4-FFF2-40B4-BE49-F238E27FC236}">
                    <a16:creationId xmlns:a16="http://schemas.microsoft.com/office/drawing/2014/main" id="{45AC1C31-8B7B-49EA-AEAA-AF34D2342D29}"/>
                  </a:ext>
                </a:extLst>
              </p:cNvPr>
              <p:cNvSpPr txBox="1">
                <a:spLocks noRot="1" noChangeAspect="1" noMove="1" noResize="1" noEditPoints="1" noAdjustHandles="1" noChangeArrowheads="1" noChangeShapeType="1" noTextEdit="1"/>
              </p:cNvSpPr>
              <p:nvPr/>
            </p:nvSpPr>
            <p:spPr>
              <a:xfrm>
                <a:off x="895043" y="2312508"/>
                <a:ext cx="7272632" cy="941733"/>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3361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boundary </a:t>
            </a:r>
          </a:p>
        </p:txBody>
      </p:sp>
      <p:sp>
        <p:nvSpPr>
          <p:cNvPr id="3" name="Content Placeholder 2"/>
          <p:cNvSpPr>
            <a:spLocks noGrp="1"/>
          </p:cNvSpPr>
          <p:nvPr>
            <p:ph idx="1"/>
          </p:nvPr>
        </p:nvSpPr>
        <p:spPr/>
        <p:txBody>
          <a:bodyPr>
            <a:normAutofit/>
          </a:bodyPr>
          <a:lstStyle/>
          <a:p>
            <a:r>
              <a:rPr lang="en-US" sz="2400" dirty="0"/>
              <a:t>Now we have an algorithm that given an instance </a:t>
            </a:r>
            <a:r>
              <a:rPr lang="en-US" sz="2400" i="1" dirty="0"/>
              <a:t>x </a:t>
            </a:r>
            <a:r>
              <a:rPr lang="en-US" sz="2400" dirty="0"/>
              <a:t>computes the probability </a:t>
            </a:r>
            <a:r>
              <a:rPr lang="en-US" sz="2400" i="1" dirty="0"/>
              <a:t>P</a:t>
            </a:r>
            <a:r>
              <a:rPr lang="en-US" sz="2400" dirty="0"/>
              <a:t>(</a:t>
            </a:r>
            <a:r>
              <a:rPr lang="en-US" sz="2400" i="1" dirty="0"/>
              <a:t>y </a:t>
            </a:r>
            <a:r>
              <a:rPr lang="en-US" sz="2400" dirty="0"/>
              <a:t>= 1|</a:t>
            </a:r>
            <a:r>
              <a:rPr lang="en-US" sz="2400" i="1" dirty="0"/>
              <a:t>x</a:t>
            </a:r>
            <a:r>
              <a:rPr lang="en-US" sz="2400" dirty="0"/>
              <a:t>). How do we make a decision? </a:t>
            </a:r>
          </a:p>
          <a:p>
            <a:endParaRPr lang="en-US" sz="2400" dirty="0"/>
          </a:p>
          <a:p>
            <a:endParaRPr lang="en-US" sz="2400" dirty="0"/>
          </a:p>
          <a:p>
            <a:endParaRPr lang="en-US" sz="2400" dirty="0"/>
          </a:p>
          <a:p>
            <a:r>
              <a:rPr lang="en-US" sz="2400" dirty="0"/>
              <a:t>For a test instance </a:t>
            </a:r>
            <a:r>
              <a:rPr lang="en-US" sz="2400" i="1" dirty="0"/>
              <a:t>x</a:t>
            </a:r>
            <a:r>
              <a:rPr lang="en-US" sz="2400" dirty="0"/>
              <a:t>, we say </a:t>
            </a:r>
            <a:r>
              <a:rPr lang="en-US" sz="2400" b="1" dirty="0"/>
              <a:t>yes</a:t>
            </a:r>
            <a:r>
              <a:rPr lang="en-US" sz="2400" dirty="0"/>
              <a:t> if the probability </a:t>
            </a:r>
            <a:r>
              <a:rPr lang="en-US" sz="2400" i="1" dirty="0"/>
              <a:t>P</a:t>
            </a:r>
            <a:r>
              <a:rPr lang="en-US" sz="2400" dirty="0"/>
              <a:t>(</a:t>
            </a:r>
            <a:r>
              <a:rPr lang="en-US" sz="2400" i="1" dirty="0"/>
              <a:t>y </a:t>
            </a:r>
            <a:r>
              <a:rPr lang="en-US" sz="2400" dirty="0"/>
              <a:t>= 1|</a:t>
            </a:r>
            <a:r>
              <a:rPr lang="en-US" sz="2400" i="1" dirty="0"/>
              <a:t>x</a:t>
            </a:r>
            <a:r>
              <a:rPr lang="en-US" sz="2400" dirty="0"/>
              <a:t>) is more than .5, and </a:t>
            </a:r>
            <a:r>
              <a:rPr lang="en-US" sz="2400" b="1" dirty="0"/>
              <a:t>no</a:t>
            </a:r>
            <a:r>
              <a:rPr lang="en-US" sz="2400" dirty="0"/>
              <a:t> otherwise. We call .5 the decision boundary </a:t>
            </a:r>
          </a:p>
          <a:p>
            <a:endParaRPr lang="en-US" sz="24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45B6FB5-944D-460D-BE0E-721C1EDCAC61}"/>
                  </a:ext>
                </a:extLst>
              </p:cNvPr>
              <p:cNvSpPr txBox="1"/>
              <p:nvPr/>
            </p:nvSpPr>
            <p:spPr>
              <a:xfrm>
                <a:off x="1828800" y="3124200"/>
                <a:ext cx="4882683" cy="10985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latin typeface="Cambria Math" panose="02040503050406030204" pitchFamily="18" charset="0"/>
                            </a:rPr>
                          </m:ctrlPr>
                        </m:accPr>
                        <m:e>
                          <m:r>
                            <a:rPr lang="en-US" sz="3200" i="1">
                              <a:latin typeface="Cambria Math" panose="02040503050406030204" pitchFamily="18" charset="0"/>
                            </a:rPr>
                            <m:t>𝑦</m:t>
                          </m:r>
                        </m:e>
                      </m:acc>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eqArr>
                            <m:eqArrPr>
                              <m:ctrlPr>
                                <a:rPr lang="en-US" sz="3200" b="0" i="1" smtClean="0">
                                  <a:latin typeface="Cambria Math" panose="02040503050406030204" pitchFamily="18" charset="0"/>
                                </a:rPr>
                              </m:ctrlPr>
                            </m:eqArrPr>
                            <m:e>
                              <m:r>
                                <a:rPr lang="en-US" sz="3200" b="0" i="1" smtClean="0">
                                  <a:latin typeface="Cambria Math" panose="02040503050406030204" pitchFamily="18" charset="0"/>
                                </a:rPr>
                                <m:t>1 </m:t>
                              </m:r>
                              <m:r>
                                <a:rPr lang="en-US" sz="3200" b="0" i="1" smtClean="0">
                                  <a:latin typeface="Cambria Math" panose="02040503050406030204" pitchFamily="18" charset="0"/>
                                </a:rPr>
                                <m:t>𝑖𝑓</m:t>
                              </m:r>
                              <m:r>
                                <a:rPr lang="en-US" sz="3200" b="0" i="1" smtClean="0">
                                  <a:latin typeface="Cambria Math" panose="02040503050406030204" pitchFamily="18" charset="0"/>
                                </a:rPr>
                                <m:t> </m:t>
                              </m:r>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𝑦</m:t>
                                  </m:r>
                                  <m:r>
                                    <a:rPr lang="en-US" sz="3200" b="0" i="1" smtClean="0">
                                      <a:latin typeface="Cambria Math" panose="02040503050406030204" pitchFamily="18" charset="0"/>
                                    </a:rPr>
                                    <m:t>=1</m:t>
                                  </m:r>
                                </m:e>
                                <m:e>
                                  <m:r>
                                    <a:rPr lang="en-US" sz="3200" b="0" i="1" smtClean="0">
                                      <a:latin typeface="Cambria Math" panose="02040503050406030204" pitchFamily="18" charset="0"/>
                                    </a:rPr>
                                    <m:t>𝑥</m:t>
                                  </m:r>
                                </m:e>
                              </m:d>
                              <m:r>
                                <a:rPr lang="en-US" sz="3200" b="0" i="1" smtClean="0">
                                  <a:latin typeface="Cambria Math" panose="02040503050406030204" pitchFamily="18" charset="0"/>
                                </a:rPr>
                                <m:t>&gt;0.5</m:t>
                              </m:r>
                            </m:e>
                            <m:e>
                              <m:r>
                                <a:rPr lang="en-US" sz="3200" b="0" i="1" smtClean="0">
                                  <a:latin typeface="Cambria Math" panose="02040503050406030204" pitchFamily="18" charset="0"/>
                                </a:rPr>
                                <m:t>0 </m:t>
                              </m:r>
                              <m:r>
                                <a:rPr lang="en-US" sz="3200" b="0" i="1" smtClean="0">
                                  <a:latin typeface="Cambria Math" panose="02040503050406030204" pitchFamily="18" charset="0"/>
                                </a:rPr>
                                <m:t>𝑜𝑡h𝑒𝑟𝑤𝑖𝑠𝑒</m:t>
                              </m:r>
                            </m:e>
                          </m:eqArr>
                        </m:e>
                      </m:d>
                    </m:oMath>
                  </m:oMathPara>
                </a14:m>
                <a:endParaRPr lang="en-US" dirty="0"/>
              </a:p>
            </p:txBody>
          </p:sp>
        </mc:Choice>
        <mc:Fallback xmlns="">
          <p:sp>
            <p:nvSpPr>
              <p:cNvPr id="5" name="TextBox 4">
                <a:extLst>
                  <a:ext uri="{FF2B5EF4-FFF2-40B4-BE49-F238E27FC236}">
                    <a16:creationId xmlns:a16="http://schemas.microsoft.com/office/drawing/2014/main" id="{F45B6FB5-944D-460D-BE0E-721C1EDCAC61}"/>
                  </a:ext>
                </a:extLst>
              </p:cNvPr>
              <p:cNvSpPr txBox="1">
                <a:spLocks noRot="1" noChangeAspect="1" noMove="1" noResize="1" noEditPoints="1" noAdjustHandles="1" noChangeArrowheads="1" noChangeShapeType="1" noTextEdit="1"/>
              </p:cNvSpPr>
              <p:nvPr/>
            </p:nvSpPr>
            <p:spPr>
              <a:xfrm>
                <a:off x="1828800" y="3124200"/>
                <a:ext cx="4882683" cy="109850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84658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626" name="Rectangle 2050"/>
          <p:cNvSpPr>
            <a:spLocks noGrp="1" noChangeArrowheads="1"/>
          </p:cNvSpPr>
          <p:nvPr>
            <p:ph type="title"/>
          </p:nvPr>
        </p:nvSpPr>
        <p:spPr>
          <a:xfrm>
            <a:off x="369277" y="605896"/>
            <a:ext cx="2313633" cy="5646208"/>
          </a:xfrm>
        </p:spPr>
        <p:txBody>
          <a:bodyPr anchor="ctr">
            <a:normAutofit/>
          </a:bodyPr>
          <a:lstStyle/>
          <a:p>
            <a:pPr eaLnBrk="1" hangingPunct="1"/>
            <a:r>
              <a:rPr lang="en-US" sz="3100">
                <a:solidFill>
                  <a:srgbClr val="FFFFFF"/>
                </a:solidFill>
              </a:rPr>
              <a:t>Issues in Tokenization</a:t>
            </a:r>
          </a:p>
        </p:txBody>
      </p:sp>
      <p:sp>
        <p:nvSpPr>
          <p:cNvPr id="76" name="Rectangle 75">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627" name="Rectangle 2051"/>
          <p:cNvSpPr>
            <a:spLocks noGrp="1" noChangeArrowheads="1"/>
          </p:cNvSpPr>
          <p:nvPr>
            <p:ph sz="quarter" idx="1"/>
          </p:nvPr>
        </p:nvSpPr>
        <p:spPr>
          <a:xfrm>
            <a:off x="3556512" y="605896"/>
            <a:ext cx="4810247" cy="5646208"/>
          </a:xfrm>
        </p:spPr>
        <p:txBody>
          <a:bodyPr anchor="ctr">
            <a:normAutofit/>
          </a:bodyPr>
          <a:lstStyle/>
          <a:p>
            <a:pPr marL="0" indent="0">
              <a:buNone/>
            </a:pPr>
            <a:r>
              <a:rPr lang="en-US" dirty="0">
                <a:latin typeface="Courier"/>
                <a:cs typeface="Courier"/>
              </a:rPr>
              <a:t>Finland’s capital </a:t>
            </a:r>
            <a:r>
              <a:rPr lang="en-US" dirty="0">
                <a:latin typeface="Courier"/>
                <a:cs typeface="Courier"/>
                <a:sym typeface="Symbol" charset="2"/>
              </a:rPr>
              <a:t>   </a:t>
            </a:r>
            <a:r>
              <a:rPr lang="en-US" i="1" dirty="0">
                <a:latin typeface="Courier"/>
                <a:cs typeface="Courier"/>
                <a:sym typeface="Symbol" charset="2"/>
              </a:rPr>
              <a:t>  </a:t>
            </a:r>
            <a:r>
              <a:rPr lang="en-US" dirty="0">
                <a:latin typeface="Courier"/>
                <a:cs typeface="Courier"/>
                <a:sym typeface="Symbol" charset="2"/>
              </a:rPr>
              <a:t>Finland </a:t>
            </a:r>
            <a:r>
              <a:rPr lang="en-US" dirty="0" err="1">
                <a:latin typeface="Courier"/>
                <a:cs typeface="Courier"/>
                <a:sym typeface="Symbol" charset="2"/>
              </a:rPr>
              <a:t>Finlands</a:t>
            </a:r>
            <a:r>
              <a:rPr lang="en-US" dirty="0">
                <a:latin typeface="Courier"/>
                <a:cs typeface="Courier"/>
                <a:sym typeface="Symbol" charset="2"/>
              </a:rPr>
              <a:t> Finland’s </a:t>
            </a:r>
            <a:r>
              <a:rPr lang="en-US" dirty="0">
                <a:latin typeface="Calibri"/>
                <a:cs typeface="Calibri"/>
                <a:sym typeface="Symbol" charset="2"/>
              </a:rPr>
              <a:t> </a:t>
            </a:r>
            <a:r>
              <a:rPr lang="en-US" i="1" dirty="0">
                <a:latin typeface="Calibri"/>
                <a:cs typeface="Calibri"/>
                <a:sym typeface="Symbol" charset="2"/>
              </a:rPr>
              <a:t>?</a:t>
            </a:r>
            <a:endParaRPr lang="en-US" dirty="0">
              <a:latin typeface="Calibri"/>
              <a:cs typeface="Calibri"/>
              <a:sym typeface="Symbol" charset="2"/>
            </a:endParaRPr>
          </a:p>
          <a:p>
            <a:pPr marL="0" indent="0">
              <a:buNone/>
            </a:pPr>
            <a:r>
              <a:rPr lang="en-US" dirty="0">
                <a:latin typeface="Courier"/>
                <a:cs typeface="Courier"/>
              </a:rPr>
              <a:t>what’re, I’m, isn’t  </a:t>
            </a:r>
            <a:r>
              <a:rPr lang="en-US" dirty="0">
                <a:latin typeface="Courier"/>
                <a:cs typeface="Courier"/>
                <a:sym typeface="Symbol" charset="2"/>
              </a:rPr>
              <a:t></a:t>
            </a:r>
            <a:r>
              <a:rPr lang="en-US" i="1" dirty="0">
                <a:latin typeface="Courier"/>
                <a:cs typeface="Courier"/>
              </a:rPr>
              <a:t>  </a:t>
            </a:r>
            <a:r>
              <a:rPr lang="en-US" dirty="0">
                <a:latin typeface="Courier"/>
                <a:cs typeface="Courier"/>
                <a:sym typeface="Symbol" charset="2"/>
              </a:rPr>
              <a:t>What are, I am, is not</a:t>
            </a:r>
          </a:p>
          <a:p>
            <a:pPr marL="0" indent="0">
              <a:buNone/>
            </a:pPr>
            <a:r>
              <a:rPr lang="en-US" dirty="0">
                <a:latin typeface="Courier"/>
                <a:cs typeface="Courier"/>
                <a:sym typeface="Symbol" charset="2"/>
              </a:rPr>
              <a:t>Hewlett-Packard        Hewlett Packard </a:t>
            </a:r>
            <a:r>
              <a:rPr lang="en-US" dirty="0">
                <a:cs typeface="Calibri"/>
                <a:sym typeface="Symbol" charset="2"/>
              </a:rPr>
              <a:t>?</a:t>
            </a:r>
            <a:endParaRPr lang="en-US" dirty="0">
              <a:latin typeface="Courier"/>
              <a:cs typeface="Courier"/>
              <a:sym typeface="Symbol" charset="2"/>
            </a:endParaRPr>
          </a:p>
          <a:p>
            <a:pPr marL="0" indent="0">
              <a:buNone/>
            </a:pPr>
            <a:r>
              <a:rPr lang="en-US" dirty="0">
                <a:latin typeface="Courier"/>
                <a:cs typeface="Courier"/>
                <a:sym typeface="Symbol" charset="2"/>
              </a:rPr>
              <a:t>state-of-the-art       state of the art </a:t>
            </a:r>
            <a:r>
              <a:rPr lang="en-US" dirty="0">
                <a:latin typeface="Calibri"/>
                <a:cs typeface="Calibri"/>
                <a:sym typeface="Symbol" charset="2"/>
              </a:rPr>
              <a:t>?</a:t>
            </a:r>
          </a:p>
          <a:p>
            <a:pPr marL="0" indent="0">
              <a:buNone/>
            </a:pPr>
            <a:r>
              <a:rPr lang="en-US" dirty="0">
                <a:latin typeface="Courier"/>
                <a:cs typeface="Courier"/>
                <a:sym typeface="Symbol" charset="2"/>
              </a:rPr>
              <a:t>Lowercase		  lower-case lowercase lower case </a:t>
            </a:r>
            <a:r>
              <a:rPr lang="en-US" dirty="0">
                <a:latin typeface="Calibri"/>
                <a:cs typeface="Calibri"/>
                <a:sym typeface="Symbol" charset="2"/>
              </a:rPr>
              <a:t>?</a:t>
            </a:r>
          </a:p>
          <a:p>
            <a:pPr marL="0" indent="0">
              <a:buNone/>
            </a:pPr>
            <a:r>
              <a:rPr lang="en-US" dirty="0">
                <a:latin typeface="Courier"/>
                <a:cs typeface="Courier"/>
                <a:sym typeface="Symbol" charset="2"/>
              </a:rPr>
              <a:t>San Francisco	  </a:t>
            </a:r>
            <a:r>
              <a:rPr lang="en-US">
                <a:latin typeface="Calibri"/>
                <a:cs typeface="Calibri"/>
                <a:sym typeface="Symbol" charset="2"/>
              </a:rPr>
              <a:t>one token or two?</a:t>
            </a:r>
          </a:p>
          <a:p>
            <a:pPr marL="0" indent="0">
              <a:buNone/>
            </a:pPr>
            <a:r>
              <a:rPr lang="en-US" dirty="0">
                <a:latin typeface="Calibri"/>
                <a:cs typeface="Calibri"/>
                <a:sym typeface="Symbol" charset="2"/>
              </a:rPr>
              <a:t>m.p.h., PhD.		</a:t>
            </a:r>
            <a:r>
              <a:rPr lang="en-US" dirty="0">
                <a:latin typeface="Courier"/>
                <a:cs typeface="Courier"/>
                <a:sym typeface="Symbol" charset="2"/>
              </a:rPr>
              <a:t>  </a:t>
            </a:r>
            <a:r>
              <a:rPr lang="en-US" dirty="0">
                <a:latin typeface="Calibri"/>
                <a:cs typeface="Calibri"/>
                <a:sym typeface="Symbol" charset="2"/>
              </a:rPr>
              <a:t>??</a:t>
            </a:r>
          </a:p>
        </p:txBody>
      </p:sp>
    </p:spTree>
    <p:extLst>
      <p:ext uri="{BB962C8B-B14F-4D97-AF65-F5344CB8AC3E}">
        <p14:creationId xmlns:p14="http://schemas.microsoft.com/office/powerpoint/2010/main" val="20141547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572157121"/>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432370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857083029"/>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283637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545220039"/>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dirty="0"/>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705909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3897630" y="18965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305009357"/>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dirty="0"/>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345260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a:xfrm>
            <a:off x="2895600" y="2451100"/>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352800" y="2709332"/>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559550" y="2726266"/>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897630" y="18965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629593782"/>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dirty="0"/>
                        <a:t>3</a:t>
                      </a:r>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4248943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a:xfrm>
            <a:off x="2895600" y="2451100"/>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352800" y="2709332"/>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559550" y="2726266"/>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897630" y="18965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201746036"/>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r>
                        <a:rPr lang="en-US" dirty="0"/>
                        <a:t>4.15</a:t>
                      </a:r>
                    </a:p>
                  </a:txBody>
                  <a:tcPr/>
                </a:tc>
                <a:extLst>
                  <a:ext uri="{0D108BD9-81ED-4DB2-BD59-A6C34878D82A}">
                    <a16:rowId xmlns:a16="http://schemas.microsoft.com/office/drawing/2014/main" val="10006"/>
                  </a:ext>
                </a:extLst>
              </a:tr>
            </a:tbl>
          </a:graphicData>
        </a:graphic>
      </p:graphicFrame>
      <p:sp>
        <p:nvSpPr>
          <p:cNvPr id="11" name="TextBox 10"/>
          <p:cNvSpPr txBox="1"/>
          <p:nvPr/>
        </p:nvSpPr>
        <p:spPr>
          <a:xfrm>
            <a:off x="4998094" y="3152139"/>
            <a:ext cx="3036024" cy="369332"/>
          </a:xfrm>
          <a:prstGeom prst="rect">
            <a:avLst/>
          </a:prstGeom>
          <a:noFill/>
        </p:spPr>
        <p:txBody>
          <a:bodyPr wrap="none" rtlCol="0">
            <a:spAutoFit/>
          </a:bodyPr>
          <a:lstStyle/>
          <a:p>
            <a:r>
              <a:rPr lang="en-US" dirty="0"/>
              <a:t>Word count = 64, ln(64) = 4.15</a:t>
            </a:r>
          </a:p>
        </p:txBody>
      </p:sp>
    </p:spTree>
    <p:extLst>
      <p:ext uri="{BB962C8B-B14F-4D97-AF65-F5344CB8AC3E}">
        <p14:creationId xmlns:p14="http://schemas.microsoft.com/office/powerpoint/2010/main" val="7305497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72854201"/>
              </p:ext>
            </p:extLst>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endParaRPr lang="en-US" dirty="0"/>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endParaRPr lang="en-US" dirty="0"/>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endParaRPr lang="en-US" dirty="0"/>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endParaRPr lang="en-US" dirty="0"/>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endParaRPr lang="en-US" dirty="0"/>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endParaRPr lang="en-US" dirty="0"/>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endParaRPr lang="en-US" dirty="0"/>
                    </a:p>
                  </a:txBody>
                  <a:tcPr/>
                </a:tc>
                <a:extLst>
                  <a:ext uri="{0D108BD9-81ED-4DB2-BD59-A6C34878D82A}">
                    <a16:rowId xmlns:a16="http://schemas.microsoft.com/office/drawing/2014/main" val="10007"/>
                  </a:ext>
                </a:extLst>
              </a:tr>
            </a:tbl>
          </a:graphicData>
        </a:graphic>
      </p:graphicFrame>
      <p:sp>
        <p:nvSpPr>
          <p:cNvPr id="16" name="Title 15"/>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77E87-CCE7-4AB8-9530-93A889EBD0FE}"/>
                  </a:ext>
                </a:extLst>
              </p:cNvPr>
              <p:cNvSpPr txBox="1"/>
              <p:nvPr/>
            </p:nvSpPr>
            <p:spPr>
              <a:xfrm>
                <a:off x="1524000" y="5703764"/>
                <a:ext cx="2198166"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𝑏</m:t>
                          </m:r>
                        </m:e>
                      </m:nary>
                    </m:oMath>
                  </m:oMathPara>
                </a14:m>
                <a:endParaRPr lang="en-US" sz="2400" dirty="0"/>
              </a:p>
            </p:txBody>
          </p:sp>
        </mc:Choice>
        <mc:Fallback xmlns="">
          <p:sp>
            <p:nvSpPr>
              <p:cNvPr id="2" name="TextBox 1">
                <a:extLst>
                  <a:ext uri="{FF2B5EF4-FFF2-40B4-BE49-F238E27FC236}">
                    <a16:creationId xmlns:a16="http://schemas.microsoft.com/office/drawing/2014/main" id="{90677E87-CCE7-4AB8-9530-93A889EBD0FE}"/>
                  </a:ext>
                </a:extLst>
              </p:cNvPr>
              <p:cNvSpPr txBox="1">
                <a:spLocks noRot="1" noChangeAspect="1" noMove="1" noResize="1" noEditPoints="1" noAdjustHandles="1" noChangeArrowheads="1" noChangeShapeType="1" noTextEdit="1"/>
              </p:cNvSpPr>
              <p:nvPr/>
            </p:nvSpPr>
            <p:spPr>
              <a:xfrm>
                <a:off x="1524000" y="5703764"/>
                <a:ext cx="2198166" cy="89620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736875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806785717"/>
              </p:ext>
            </p:extLst>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r>
                        <a:rPr lang="en-US" dirty="0"/>
                        <a:t>2.905</a:t>
                      </a:r>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extLst>
                  <a:ext uri="{0D108BD9-81ED-4DB2-BD59-A6C34878D82A}">
                    <a16:rowId xmlns:a16="http://schemas.microsoft.com/office/drawing/2014/main" val="10007"/>
                  </a:ext>
                </a:extLst>
              </a:tr>
            </a:tbl>
          </a:graphicData>
        </a:graphic>
      </p:graphicFrame>
      <p:sp>
        <p:nvSpPr>
          <p:cNvPr id="16" name="Title 15"/>
          <p:cNvSpPr>
            <a:spLocks noGrp="1"/>
          </p:cNvSpPr>
          <p:nvPr>
            <p:ph type="title"/>
          </p:nvPr>
        </p:nvSpPr>
        <p:spPr/>
        <p:txBody>
          <a:bodyPr/>
          <a:lstStyle/>
          <a:p>
            <a:r>
              <a:rPr lang="en-US" dirty="0"/>
              <a:t>Computing Z</a:t>
            </a:r>
          </a:p>
        </p:txBody>
      </p:sp>
      <p:sp>
        <p:nvSpPr>
          <p:cNvPr id="2" name="TextBox 1"/>
          <p:cNvSpPr txBox="1"/>
          <p:nvPr/>
        </p:nvSpPr>
        <p:spPr>
          <a:xfrm>
            <a:off x="6529831" y="5779785"/>
            <a:ext cx="2055371" cy="784830"/>
          </a:xfrm>
          <a:prstGeom prst="rect">
            <a:avLst/>
          </a:prstGeom>
          <a:noFill/>
        </p:spPr>
        <p:txBody>
          <a:bodyPr wrap="none" rtlCol="0">
            <a:spAutoFit/>
          </a:bodyPr>
          <a:lstStyle/>
          <a:p>
            <a:r>
              <a:rPr lang="en-US" sz="4500" dirty="0"/>
              <a:t>z=</a:t>
            </a:r>
            <a:r>
              <a:rPr lang="nb-NO" sz="4500" dirty="0"/>
              <a:t>0.805</a:t>
            </a:r>
            <a:endParaRPr lang="en-US" sz="45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3FBA978-6C81-44A4-912C-65510D8A6ACD}"/>
                  </a:ext>
                </a:extLst>
              </p:cNvPr>
              <p:cNvSpPr txBox="1"/>
              <p:nvPr/>
            </p:nvSpPr>
            <p:spPr>
              <a:xfrm>
                <a:off x="1524000" y="5703764"/>
                <a:ext cx="2198166"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𝑏</m:t>
                          </m:r>
                        </m:e>
                      </m:nary>
                    </m:oMath>
                  </m:oMathPara>
                </a14:m>
                <a:endParaRPr lang="en-US" sz="2400" dirty="0"/>
              </a:p>
            </p:txBody>
          </p:sp>
        </mc:Choice>
        <mc:Fallback xmlns="">
          <p:sp>
            <p:nvSpPr>
              <p:cNvPr id="6" name="TextBox 5">
                <a:extLst>
                  <a:ext uri="{FF2B5EF4-FFF2-40B4-BE49-F238E27FC236}">
                    <a16:creationId xmlns:a16="http://schemas.microsoft.com/office/drawing/2014/main" id="{53FBA978-6C81-44A4-912C-65510D8A6ACD}"/>
                  </a:ext>
                </a:extLst>
              </p:cNvPr>
              <p:cNvSpPr txBox="1">
                <a:spLocks noRot="1" noChangeAspect="1" noMove="1" noResize="1" noEditPoints="1" noAdjustHandles="1" noChangeArrowheads="1" noChangeShapeType="1" noTextEdit="1"/>
              </p:cNvSpPr>
              <p:nvPr/>
            </p:nvSpPr>
            <p:spPr>
              <a:xfrm>
                <a:off x="1524000" y="5703764"/>
                <a:ext cx="2198166" cy="89620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767947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r>
                        <a:rPr lang="en-US" dirty="0"/>
                        <a:t>2.905</a:t>
                      </a:r>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extLst>
                  <a:ext uri="{0D108BD9-81ED-4DB2-BD59-A6C34878D82A}">
                    <a16:rowId xmlns:a16="http://schemas.microsoft.com/office/drawing/2014/main" val="10007"/>
                  </a:ext>
                </a:extLst>
              </a:tr>
            </a:tbl>
          </a:graphicData>
        </a:graphic>
      </p:graphicFrame>
      <p:sp>
        <p:nvSpPr>
          <p:cNvPr id="16" name="Title 15"/>
          <p:cNvSpPr>
            <a:spLocks noGrp="1"/>
          </p:cNvSpPr>
          <p:nvPr>
            <p:ph type="title"/>
          </p:nvPr>
        </p:nvSpPr>
        <p:spPr/>
        <p:txBody>
          <a:bodyPr/>
          <a:lstStyle/>
          <a:p>
            <a:r>
              <a:rPr lang="en-US" dirty="0"/>
              <a:t>Sigmoid(Z)</a:t>
            </a:r>
          </a:p>
        </p:txBody>
      </p:sp>
      <p:sp>
        <p:nvSpPr>
          <p:cNvPr id="2" name="TextBox 1"/>
          <p:cNvSpPr txBox="1"/>
          <p:nvPr/>
        </p:nvSpPr>
        <p:spPr>
          <a:xfrm>
            <a:off x="6477000" y="5454134"/>
            <a:ext cx="2454518" cy="2262158"/>
          </a:xfrm>
          <a:prstGeom prst="rect">
            <a:avLst/>
          </a:prstGeom>
          <a:noFill/>
        </p:spPr>
        <p:txBody>
          <a:bodyPr wrap="none" rtlCol="0">
            <a:spAutoFit/>
          </a:bodyPr>
          <a:lstStyle/>
          <a:p>
            <a:r>
              <a:rPr lang="mr-IN" sz="4800" dirty="0" err="1"/>
              <a:t>σ</a:t>
            </a:r>
            <a:r>
              <a:rPr lang="mr-IN" sz="4800" dirty="0"/>
              <a:t>(</a:t>
            </a:r>
            <a:r>
              <a:rPr lang="nb-NO" sz="4800" dirty="0"/>
              <a:t>0.805) </a:t>
            </a:r>
          </a:p>
          <a:p>
            <a:r>
              <a:rPr lang="nb-NO" sz="4800" dirty="0"/>
              <a:t>= 0.69</a:t>
            </a:r>
          </a:p>
          <a:p>
            <a:endParaRPr lang="nb-NO" sz="45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4419600"/>
            <a:ext cx="3627864" cy="2438400"/>
          </a:xfrm>
          <a:prstGeom prst="rect">
            <a:avLst/>
          </a:prstGeom>
        </p:spPr>
      </p:pic>
    </p:spTree>
    <p:extLst>
      <p:ext uri="{BB962C8B-B14F-4D97-AF65-F5344CB8AC3E}">
        <p14:creationId xmlns:p14="http://schemas.microsoft.com/office/powerpoint/2010/main" val="15669499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in logistic regression</a:t>
            </a:r>
          </a:p>
        </p:txBody>
      </p:sp>
      <p:sp>
        <p:nvSpPr>
          <p:cNvPr id="3" name="Content Placeholder 2"/>
          <p:cNvSpPr>
            <a:spLocks noGrp="1"/>
          </p:cNvSpPr>
          <p:nvPr>
            <p:ph idx="1"/>
          </p:nvPr>
        </p:nvSpPr>
        <p:spPr/>
        <p:txBody>
          <a:bodyPr>
            <a:normAutofit/>
          </a:bodyPr>
          <a:lstStyle/>
          <a:p>
            <a:r>
              <a:rPr lang="en-US" sz="2400" dirty="0"/>
              <a:t>How do we get the weights of the model? We learn the parameters (weights + bias) via learning.  This requires 2 components:</a:t>
            </a:r>
          </a:p>
          <a:p>
            <a:pPr marL="457200" indent="-457200">
              <a:buFont typeface="+mj-lt"/>
              <a:buAutoNum type="arabicPeriod"/>
            </a:pPr>
            <a:r>
              <a:rPr lang="en-US" sz="2400" dirty="0"/>
              <a:t>An objective function or </a:t>
            </a:r>
            <a:r>
              <a:rPr lang="en-US" sz="2400" b="1" dirty="0"/>
              <a:t>loss function</a:t>
            </a:r>
            <a:r>
              <a:rPr lang="en-US" sz="2400" dirty="0"/>
              <a:t> that tells us </a:t>
            </a:r>
            <a:r>
              <a:rPr lang="en-US" sz="2400" i="1" dirty="0"/>
              <a:t>distance </a:t>
            </a:r>
            <a:r>
              <a:rPr lang="en-US" sz="2400" dirty="0"/>
              <a:t>between the system output and the gold output.  We will use </a:t>
            </a:r>
            <a:r>
              <a:rPr lang="en-US" sz="2400" b="1" dirty="0"/>
              <a:t>cross-entropy loss</a:t>
            </a:r>
            <a:r>
              <a:rPr lang="en-US" sz="2400" dirty="0"/>
              <a:t>. </a:t>
            </a:r>
            <a:endParaRPr lang="en-US" sz="2400" b="1" dirty="0"/>
          </a:p>
          <a:p>
            <a:pPr marL="457200" indent="-457200">
              <a:buFont typeface="+mj-lt"/>
              <a:buAutoNum type="arabicPeriod"/>
            </a:pPr>
            <a:r>
              <a:rPr lang="en-US" sz="2400" dirty="0"/>
              <a:t>An algorithm for optimizing</a:t>
            </a:r>
            <a:r>
              <a:rPr lang="en-US" sz="2400" b="1" dirty="0"/>
              <a:t> </a:t>
            </a:r>
            <a:r>
              <a:rPr lang="en-US" sz="2400" dirty="0"/>
              <a:t>the objective function.  We will use stochastic gradient descent to </a:t>
            </a:r>
            <a:r>
              <a:rPr lang="en-US" sz="2400" b="1" dirty="0"/>
              <a:t>minimize</a:t>
            </a:r>
            <a:r>
              <a:rPr lang="en-US" sz="2400" dirty="0"/>
              <a:t> the </a:t>
            </a:r>
            <a:r>
              <a:rPr lang="en-US" sz="2400" b="1" dirty="0"/>
              <a:t>loss function. </a:t>
            </a:r>
          </a:p>
          <a:p>
            <a:endParaRPr lang="en-US" sz="2400" dirty="0"/>
          </a:p>
        </p:txBody>
      </p:sp>
    </p:spTree>
    <p:extLst>
      <p:ext uri="{BB962C8B-B14F-4D97-AF65-F5344CB8AC3E}">
        <p14:creationId xmlns:p14="http://schemas.microsoft.com/office/powerpoint/2010/main" val="1939769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650" name="Rectangle 1026"/>
          <p:cNvSpPr>
            <a:spLocks noGrp="1" noChangeArrowheads="1"/>
          </p:cNvSpPr>
          <p:nvPr>
            <p:ph type="title"/>
          </p:nvPr>
        </p:nvSpPr>
        <p:spPr>
          <a:xfrm>
            <a:off x="800100" y="5252936"/>
            <a:ext cx="7543800" cy="1028715"/>
          </a:xfrm>
        </p:spPr>
        <p:txBody>
          <a:bodyPr anchor="ctr">
            <a:normAutofit/>
          </a:bodyPr>
          <a:lstStyle/>
          <a:p>
            <a:pPr algn="ctr" eaLnBrk="1" hangingPunct="1"/>
            <a:r>
              <a:rPr lang="en-US">
                <a:solidFill>
                  <a:srgbClr val="FFFFFF"/>
                </a:solidFill>
              </a:rPr>
              <a:t>Tokenization: language issues</a:t>
            </a:r>
          </a:p>
        </p:txBody>
      </p:sp>
      <p:sp>
        <p:nvSpPr>
          <p:cNvPr id="27651" name="Rectangle 1027"/>
          <p:cNvSpPr>
            <a:spLocks noGrp="1" noChangeArrowheads="1"/>
          </p:cNvSpPr>
          <p:nvPr>
            <p:ph idx="1"/>
          </p:nvPr>
        </p:nvSpPr>
        <p:spPr>
          <a:xfrm>
            <a:off x="822960" y="1086678"/>
            <a:ext cx="7520940" cy="3471467"/>
          </a:xfrm>
        </p:spPr>
        <p:txBody>
          <a:bodyPr>
            <a:normAutofit/>
          </a:bodyPr>
          <a:lstStyle/>
          <a:p>
            <a:pPr eaLnBrk="1" hangingPunct="1"/>
            <a:r>
              <a:rPr lang="en-US"/>
              <a:t>French</a:t>
            </a:r>
          </a:p>
          <a:p>
            <a:pPr lvl="1" eaLnBrk="1" hangingPunct="1"/>
            <a:r>
              <a:rPr lang="en-US" b="1" i="1" err="1"/>
              <a:t>L'ensemble</a:t>
            </a:r>
            <a:r>
              <a:rPr lang="en-US"/>
              <a:t> </a:t>
            </a:r>
            <a:r>
              <a:rPr lang="en-US">
                <a:sym typeface="Symbol" charset="2"/>
              </a:rPr>
              <a:t> one token or two?</a:t>
            </a:r>
          </a:p>
          <a:p>
            <a:pPr lvl="2" eaLnBrk="1" hangingPunct="1"/>
            <a:r>
              <a:rPr lang="en-US" b="1" i="1">
                <a:sym typeface="Symbol" charset="2"/>
              </a:rPr>
              <a:t>L </a:t>
            </a:r>
            <a:r>
              <a:rPr lang="en-US">
                <a:sym typeface="Symbol" charset="2"/>
              </a:rPr>
              <a:t>? </a:t>
            </a:r>
            <a:r>
              <a:rPr lang="en-US" b="1" i="1">
                <a:sym typeface="Symbol" charset="2"/>
              </a:rPr>
              <a:t>L’ </a:t>
            </a:r>
            <a:r>
              <a:rPr lang="en-US">
                <a:sym typeface="Symbol" charset="2"/>
              </a:rPr>
              <a:t>? </a:t>
            </a:r>
            <a:r>
              <a:rPr lang="en-US" b="1" i="1">
                <a:sym typeface="Symbol" charset="2"/>
              </a:rPr>
              <a:t>Le </a:t>
            </a:r>
            <a:r>
              <a:rPr lang="en-US">
                <a:sym typeface="Symbol" charset="2"/>
              </a:rPr>
              <a:t>?</a:t>
            </a:r>
          </a:p>
          <a:p>
            <a:pPr lvl="2" eaLnBrk="1" hangingPunct="1"/>
            <a:r>
              <a:rPr lang="en-US">
                <a:sym typeface="Symbol" charset="2"/>
              </a:rPr>
              <a:t>Want </a:t>
            </a:r>
            <a:r>
              <a:rPr lang="en-US" b="1" i="1" err="1">
                <a:sym typeface="Symbol" charset="2"/>
              </a:rPr>
              <a:t>l’ensemble</a:t>
            </a:r>
            <a:r>
              <a:rPr lang="en-US">
                <a:sym typeface="Symbol" charset="2"/>
              </a:rPr>
              <a:t> to match with </a:t>
            </a:r>
            <a:r>
              <a:rPr lang="en-US" b="1" i="1">
                <a:sym typeface="Symbol" charset="2"/>
              </a:rPr>
              <a:t>un ensemble</a:t>
            </a:r>
          </a:p>
          <a:p>
            <a:pPr eaLnBrk="1" hangingPunct="1"/>
            <a:r>
              <a:rPr lang="en-US">
                <a:sym typeface="Symbol" charset="2"/>
              </a:rPr>
              <a:t>German noun compounds are not segmented</a:t>
            </a:r>
          </a:p>
          <a:p>
            <a:pPr lvl="1" eaLnBrk="1" hangingPunct="1"/>
            <a:r>
              <a:rPr lang="en-US" b="1" i="1" err="1">
                <a:sym typeface="Symbol" charset="2"/>
              </a:rPr>
              <a:t>Lebensversicherungsgesellschaftsangestellter</a:t>
            </a:r>
            <a:endParaRPr lang="en-US" b="1" i="1">
              <a:sym typeface="Symbol" charset="2"/>
            </a:endParaRPr>
          </a:p>
          <a:p>
            <a:pPr lvl="1" eaLnBrk="1" hangingPunct="1"/>
            <a:r>
              <a:rPr lang="en-US">
                <a:sym typeface="Symbol" charset="2"/>
              </a:rPr>
              <a:t>‘life insurance company employee’</a:t>
            </a:r>
          </a:p>
          <a:p>
            <a:pPr lvl="1" eaLnBrk="1" hangingPunct="1"/>
            <a:r>
              <a:rPr lang="en-US">
                <a:sym typeface="Symbol" charset="2"/>
              </a:rPr>
              <a:t>German information retrieval needs </a:t>
            </a:r>
            <a:r>
              <a:rPr lang="en-US" b="1">
                <a:sym typeface="Symbol" charset="2"/>
              </a:rPr>
              <a:t>compound splitter</a:t>
            </a:r>
            <a:endParaRPr lang="en-US">
              <a:sym typeface="Symbol" charset="2"/>
            </a:endParaRPr>
          </a:p>
        </p:txBody>
      </p:sp>
      <p:sp>
        <p:nvSpPr>
          <p:cNvPr id="76" name="Rectangle 75">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201023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We need to determine for some observation </a:t>
                </a:r>
                <a:r>
                  <a:rPr lang="en-US" sz="2400" i="1" dirty="0">
                    <a:latin typeface="+mj-lt"/>
                  </a:rPr>
                  <a:t>x </a:t>
                </a:r>
                <a:r>
                  <a:rPr lang="en-US" sz="2400" dirty="0">
                    <a:latin typeface="+mj-lt"/>
                  </a:rPr>
                  <a:t>how close the classifier output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oMath>
                </a14:m>
                <a:r>
                  <a:rPr lang="en-US" sz="2400" dirty="0">
                    <a:latin typeface="+mj-lt"/>
                  </a:rPr>
                  <a:t>= </a:t>
                </a:r>
                <a:r>
                  <a:rPr lang="en-US" sz="2400" dirty="0" err="1">
                    <a:latin typeface="+mj-lt"/>
                  </a:rPr>
                  <a:t>σ</a:t>
                </a:r>
                <a:r>
                  <a:rPr lang="en-US" sz="2400" dirty="0">
                    <a:latin typeface="+mj-lt"/>
                  </a:rPr>
                  <a:t> (</a:t>
                </a:r>
                <a:r>
                  <a:rPr lang="en-US" sz="2400" i="1" dirty="0">
                    <a:latin typeface="+mj-lt"/>
                  </a:rPr>
                  <a:t>w </a:t>
                </a:r>
                <a:r>
                  <a:rPr lang="en-US" sz="2400" dirty="0">
                    <a:latin typeface="+mj-lt"/>
                  </a:rPr>
                  <a:t>· </a:t>
                </a:r>
                <a:r>
                  <a:rPr lang="en-US" sz="2400" i="1" dirty="0">
                    <a:latin typeface="+mj-lt"/>
                  </a:rPr>
                  <a:t>x </a:t>
                </a:r>
                <a:r>
                  <a:rPr lang="en-US" sz="2400" dirty="0">
                    <a:latin typeface="+mj-lt"/>
                  </a:rPr>
                  <a:t>+ </a:t>
                </a:r>
                <a:r>
                  <a:rPr lang="en-US" sz="2400" i="1" dirty="0">
                    <a:latin typeface="+mj-lt"/>
                  </a:rPr>
                  <a:t>b</a:t>
                </a:r>
                <a:r>
                  <a:rPr lang="en-US" sz="2400" dirty="0">
                    <a:latin typeface="+mj-lt"/>
                  </a:rPr>
                  <a:t>)) is to the correct output (</a:t>
                </a:r>
                <a:r>
                  <a:rPr lang="en-US" sz="2400" i="1" dirty="0">
                    <a:latin typeface="+mj-lt"/>
                  </a:rPr>
                  <a:t>y</a:t>
                </a:r>
                <a:r>
                  <a:rPr lang="en-US" sz="2400" dirty="0">
                    <a:latin typeface="+mj-lt"/>
                  </a:rPr>
                  <a:t>, which is 0 or 1).</a:t>
                </a:r>
              </a:p>
              <a:p>
                <a:pPr algn="ctr"/>
                <a14:m>
                  <m:oMath xmlns:m="http://schemas.openxmlformats.org/officeDocument/2006/math">
                    <m:r>
                      <a:rPr lang="en-US" sz="2400" b="0" i="1" smtClean="0">
                        <a:latin typeface="Cambria Math" panose="02040503050406030204" pitchFamily="18" charset="0"/>
                      </a:rPr>
                      <m:t>𝐿</m:t>
                    </m:r>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 </m:t>
                        </m:r>
                        <m:r>
                          <a:rPr lang="en-US" sz="2400" b="0" i="1" smtClean="0">
                            <a:latin typeface="Cambria Math" panose="02040503050406030204" pitchFamily="18" charset="0"/>
                          </a:rPr>
                          <m:t>𝑦</m:t>
                        </m:r>
                      </m:e>
                    </m:d>
                    <m:r>
                      <a:rPr lang="en-US" sz="2400" b="0" i="1" smtClean="0">
                        <a:latin typeface="Cambria Math" panose="02040503050406030204" pitchFamily="18" charset="0"/>
                      </a:rPr>
                      <m:t>= </m:t>
                    </m:r>
                  </m:oMath>
                </a14:m>
                <a:r>
                  <a:rPr lang="en-US" sz="2400" dirty="0">
                    <a:latin typeface="+mj-lt"/>
                  </a:rPr>
                  <a:t>how much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differs from the true </a:t>
                </a:r>
                <a:r>
                  <a:rPr lang="en-US" sz="2400" i="1" dirty="0">
                    <a:latin typeface="+mj-lt"/>
                  </a:rPr>
                  <a:t>y</a:t>
                </a:r>
              </a:p>
              <a:p>
                <a:r>
                  <a:rPr lang="en-US" sz="2400" dirty="0">
                    <a:latin typeface="+mj-lt"/>
                  </a:rPr>
                  <a:t>One example is mean squared error</a:t>
                </a:r>
              </a:p>
              <a:p>
                <a:pPr algn="ct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𝐿</m:t>
                        </m:r>
                      </m:e>
                      <m:sub>
                        <m:r>
                          <a:rPr lang="en-US" sz="2400" b="0" i="1" smtClean="0">
                            <a:latin typeface="Cambria Math" panose="02040503050406030204" pitchFamily="18" charset="0"/>
                          </a:rPr>
                          <m:t>𝑀𝑆𝐸</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b="0" i="1" smtClean="0">
                        <a:latin typeface="Cambria Math" panose="02040503050406030204" pitchFamily="18" charset="0"/>
                      </a:rPr>
                      <m:t>=</m:t>
                    </m:r>
                    <m:f>
                      <m:fPr>
                        <m:ctrlPr>
                          <a:rPr lang="mr-IN"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sSup>
                      <m:sSupPr>
                        <m:ctrlPr>
                          <a:rPr lang="en-US" sz="2400" b="0" i="1" smtClean="0">
                            <a:latin typeface="Cambria Math" panose="02040503050406030204" pitchFamily="18" charset="0"/>
                          </a:rPr>
                        </m:ctrlPr>
                      </m:sSupPr>
                      <m:e>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e>
                      <m:sup>
                        <m:r>
                          <a:rPr lang="en-US" sz="2400" b="0" i="1" smtClean="0">
                            <a:latin typeface="Cambria Math" panose="02040503050406030204" pitchFamily="18" charset="0"/>
                          </a:rPr>
                          <m:t>2</m:t>
                        </m:r>
                      </m:sup>
                    </m:sSup>
                  </m:oMath>
                </a14:m>
                <a:endParaRPr lang="en-US" sz="2400"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r="-2504"/>
                </a:stretch>
              </a:blipFill>
            </p:spPr>
            <p:txBody>
              <a:bodyPr/>
              <a:lstStyle/>
              <a:p>
                <a:r>
                  <a:rPr lang="en-US">
                    <a:noFill/>
                  </a:rPr>
                  <a:t> </a:t>
                </a:r>
              </a:p>
            </p:txBody>
          </p:sp>
        </mc:Fallback>
      </mc:AlternateContent>
    </p:spTree>
    <p:extLst>
      <p:ext uri="{BB962C8B-B14F-4D97-AF65-F5344CB8AC3E}">
        <p14:creationId xmlns:p14="http://schemas.microsoft.com/office/powerpoint/2010/main" val="20820441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p:sp>
        <p:nvSpPr>
          <p:cNvPr id="3" name="Content Placeholder 2"/>
          <p:cNvSpPr>
            <a:spLocks noGrp="1"/>
          </p:cNvSpPr>
          <p:nvPr>
            <p:ph idx="1"/>
          </p:nvPr>
        </p:nvSpPr>
        <p:spPr/>
        <p:txBody>
          <a:bodyPr>
            <a:normAutofit/>
          </a:bodyPr>
          <a:lstStyle/>
          <a:p>
            <a:r>
              <a:rPr lang="en-US" sz="2400" dirty="0">
                <a:latin typeface="+mj-lt"/>
              </a:rPr>
              <a:t>We use a loss function that prefers the correct class labels of the training example to be more likely.  </a:t>
            </a:r>
          </a:p>
          <a:p>
            <a:r>
              <a:rPr lang="en-US" sz="2400" dirty="0">
                <a:latin typeface="+mj-lt"/>
              </a:rPr>
              <a:t>Conditional maximum likelihood estimation: Choose parameters </a:t>
            </a:r>
            <a:r>
              <a:rPr lang="en-US" sz="2400" i="1" dirty="0">
                <a:latin typeface="+mj-lt"/>
              </a:rPr>
              <a:t>w, b </a:t>
            </a:r>
            <a:r>
              <a:rPr lang="en-US" sz="2400" dirty="0">
                <a:latin typeface="+mj-lt"/>
              </a:rPr>
              <a:t>that maximize the (log) probabilities of the true labels in the training data.</a:t>
            </a:r>
          </a:p>
          <a:p>
            <a:r>
              <a:rPr lang="en-US" sz="2400" dirty="0">
                <a:latin typeface="+mj-lt"/>
              </a:rPr>
              <a:t>The resulting loss function is the negative log likelihood loss, more commonly called the </a:t>
            </a:r>
            <a:r>
              <a:rPr lang="en-US" sz="2400" b="1" dirty="0">
                <a:latin typeface="+mj-lt"/>
              </a:rPr>
              <a:t>cross entropy loss.</a:t>
            </a:r>
            <a:endParaRPr lang="en-US" sz="2400" dirty="0">
              <a:latin typeface="+mj-lt"/>
            </a:endParaRPr>
          </a:p>
          <a:p>
            <a:endParaRPr lang="en-US" sz="2400" i="1" dirty="0">
              <a:latin typeface="+mj-lt"/>
            </a:endParaRPr>
          </a:p>
        </p:txBody>
      </p:sp>
    </p:spTree>
    <p:extLst>
      <p:ext uri="{BB962C8B-B14F-4D97-AF65-F5344CB8AC3E}">
        <p14:creationId xmlns:p14="http://schemas.microsoft.com/office/powerpoint/2010/main" val="20711116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For one observation x, let’s </a:t>
                </a:r>
                <a:r>
                  <a:rPr lang="en-US" sz="2400" b="1" dirty="0">
                    <a:latin typeface="+mj-lt"/>
                  </a:rPr>
                  <a:t>maximize</a:t>
                </a:r>
                <a:r>
                  <a:rPr lang="en-US" sz="2400" dirty="0">
                    <a:latin typeface="+mj-lt"/>
                  </a:rPr>
                  <a:t> the probability of the correct label p(</a:t>
                </a:r>
                <a:r>
                  <a:rPr lang="en-US" sz="2400" dirty="0" err="1">
                    <a:latin typeface="+mj-lt"/>
                  </a:rPr>
                  <a:t>y|x</a:t>
                </a:r>
                <a:r>
                  <a:rPr lang="en-US" sz="2400" dirty="0">
                    <a:latin typeface="+mj-lt"/>
                  </a:rPr>
                  <a:t>).</a:t>
                </a:r>
              </a:p>
              <a:p>
                <a:pPr algn="ctr"/>
                <a14:m>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e>
                      <m:e>
                        <m:r>
                          <a:rPr lang="en-US" sz="2400" b="0" i="1" smtClean="0">
                            <a:latin typeface="Cambria Math" panose="02040503050406030204" pitchFamily="18" charset="0"/>
                          </a:rPr>
                          <m:t>𝑥</m:t>
                        </m:r>
                      </m:e>
                    </m:d>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p>
                        <m:r>
                          <a:rPr lang="en-US" sz="2400" b="0" i="1" smtClean="0">
                            <a:latin typeface="Cambria Math" panose="02040503050406030204" pitchFamily="18" charset="0"/>
                          </a:rPr>
                          <m:t>𝑦</m:t>
                        </m:r>
                      </m:sup>
                    </m:sSup>
                    <m:sSup>
                      <m:sSupPr>
                        <m:ctrlPr>
                          <a:rPr lang="en-US" sz="2400" b="0" i="1" smtClean="0">
                            <a:latin typeface="Cambria Math" panose="02040503050406030204" pitchFamily="18" charset="0"/>
                          </a:rPr>
                        </m:ctrlPr>
                      </m:sSupPr>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e>
                      <m:sup>
                        <m:r>
                          <a:rPr lang="en-US" sz="2400" b="0" i="1" smtClean="0">
                            <a:latin typeface="Cambria Math" panose="02040503050406030204" pitchFamily="18" charset="0"/>
                          </a:rPr>
                          <m:t>1−</m:t>
                        </m:r>
                        <m:r>
                          <a:rPr lang="en-US" sz="2400" b="0" i="1" smtClean="0">
                            <a:latin typeface="Cambria Math" panose="02040503050406030204" pitchFamily="18" charset="0"/>
                          </a:rPr>
                          <m:t>𝑦</m:t>
                        </m:r>
                      </m:sup>
                    </m:sSup>
                  </m:oMath>
                </a14:m>
                <a:endParaRPr lang="en-US" sz="2400" dirty="0">
                  <a:latin typeface="+mj-lt"/>
                </a:endParaRPr>
              </a:p>
              <a:p>
                <a:r>
                  <a:rPr lang="en-US" sz="2400" dirty="0">
                    <a:latin typeface="+mj-lt"/>
                  </a:rPr>
                  <a:t>If y = 1, then </a:t>
                </a:r>
                <a14:m>
                  <m:oMath xmlns:m="http://schemas.openxmlformats.org/officeDocument/2006/math">
                    <m:r>
                      <m:rPr>
                        <m:sty m:val="p"/>
                      </m:rPr>
                      <a:rPr lang="en-US" sz="2400" b="0" i="0" smtClean="0">
                        <a:latin typeface="Cambria Math" panose="02040503050406030204" pitchFamily="18" charset="0"/>
                      </a:rPr>
                      <m:t>p</m:t>
                    </m:r>
                    <m:d>
                      <m:dPr>
                        <m:ctrlPr>
                          <a:rPr lang="en-US" sz="2400" b="0" i="1" smtClean="0">
                            <a:latin typeface="Cambria Math" panose="02040503050406030204" pitchFamily="18" charset="0"/>
                          </a:rPr>
                        </m:ctrlPr>
                      </m:dPr>
                      <m:e>
                        <m:r>
                          <m:rPr>
                            <m:sty m:val="p"/>
                          </m:rPr>
                          <a:rPr lang="en-US" sz="2400" b="0" i="0" smtClean="0">
                            <a:latin typeface="Cambria Math" panose="02040503050406030204" pitchFamily="18" charset="0"/>
                          </a:rPr>
                          <m:t>y</m:t>
                        </m:r>
                      </m:e>
                      <m:e>
                        <m:r>
                          <m:rPr>
                            <m:sty m:val="p"/>
                          </m:rPr>
                          <a:rPr lang="en-US" sz="2400" b="0" i="0" smtClean="0">
                            <a:latin typeface="Cambria Math" panose="02040503050406030204" pitchFamily="18" charset="0"/>
                          </a:rPr>
                          <m:t>x</m:t>
                        </m:r>
                      </m:e>
                    </m:d>
                    <m:r>
                      <a:rPr lang="en-US" sz="2400" b="0" i="0" smtClean="0">
                        <a:latin typeface="Cambria Math" panose="02040503050406030204" pitchFamily="18" charset="0"/>
                      </a:rPr>
                      <m:t>= </m:t>
                    </m:r>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oMath>
                </a14:m>
                <a:r>
                  <a:rPr lang="en-US" sz="2400" dirty="0">
                    <a:latin typeface="+mj-lt"/>
                  </a:rPr>
                  <a:t>. </a:t>
                </a:r>
              </a:p>
              <a:p>
                <a:r>
                  <a:rPr lang="en-US" sz="2400" dirty="0">
                    <a:latin typeface="+mj-lt"/>
                  </a:rPr>
                  <a:t>If y = 0, then </a:t>
                </a:r>
                <a14:m>
                  <m:oMath xmlns:m="http://schemas.openxmlformats.org/officeDocument/2006/math">
                    <m:r>
                      <m:rPr>
                        <m:sty m:val="p"/>
                      </m:rPr>
                      <a:rPr lang="en-US" sz="2400">
                        <a:latin typeface="Cambria Math" panose="02040503050406030204" pitchFamily="18" charset="0"/>
                      </a:rPr>
                      <m:t>p</m:t>
                    </m:r>
                    <m:d>
                      <m:dPr>
                        <m:ctrlPr>
                          <a:rPr lang="en-US" sz="2400" i="1">
                            <a:latin typeface="Cambria Math" panose="02040503050406030204" pitchFamily="18" charset="0"/>
                          </a:rPr>
                        </m:ctrlPr>
                      </m:dPr>
                      <m:e>
                        <m:r>
                          <m:rPr>
                            <m:sty m:val="p"/>
                          </m:rPr>
                          <a:rPr lang="en-US" sz="2400">
                            <a:latin typeface="Cambria Math" panose="02040503050406030204" pitchFamily="18" charset="0"/>
                          </a:rPr>
                          <m:t>y</m:t>
                        </m:r>
                      </m:e>
                      <m:e>
                        <m:r>
                          <m:rPr>
                            <m:sty m:val="p"/>
                          </m:rPr>
                          <a:rPr lang="en-US" sz="2400">
                            <a:latin typeface="Cambria Math" panose="02040503050406030204" pitchFamily="18" charset="0"/>
                          </a:rPr>
                          <m:t>x</m:t>
                        </m:r>
                      </m:e>
                    </m:d>
                    <m:r>
                      <a:rPr lang="en-US" sz="2400">
                        <a:latin typeface="Cambria Math" panose="02040503050406030204" pitchFamily="18" charset="0"/>
                      </a:rPr>
                      <m:t>=</m:t>
                    </m:r>
                    <m:r>
                      <a:rPr lang="en-US" sz="2400" b="0" i="1" smtClean="0">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a:t>
                </a:r>
              </a:p>
              <a:p>
                <a:endParaRPr lang="en-US" sz="2400"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a:stretch>
              </a:blipFill>
            </p:spPr>
            <p:txBody>
              <a:bodyPr/>
              <a:lstStyle/>
              <a:p>
                <a:r>
                  <a:rPr lang="en-US">
                    <a:noFill/>
                  </a:rPr>
                  <a:t> </a:t>
                </a:r>
              </a:p>
            </p:txBody>
          </p:sp>
        </mc:Fallback>
      </mc:AlternateContent>
    </p:spTree>
    <p:extLst>
      <p:ext uri="{BB962C8B-B14F-4D97-AF65-F5344CB8AC3E}">
        <p14:creationId xmlns:p14="http://schemas.microsoft.com/office/powerpoint/2010/main" val="3466293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7711441" cy="4023360"/>
              </a:xfrm>
            </p:spPr>
            <p:txBody>
              <a:bodyPr>
                <a:normAutofit/>
              </a:bodyPr>
              <a:lstStyle/>
              <a:p>
                <a:r>
                  <a:rPr lang="en-US" sz="2400" dirty="0">
                    <a:latin typeface="+mj-lt"/>
                  </a:rPr>
                  <a:t>Change to logs (still maximizing)</a:t>
                </a:r>
              </a:p>
              <a:p>
                <a:pPr algn="ctr"/>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r>
                          <a:rPr lang="en-US" sz="2400" b="0" i="1" smtClean="0">
                            <a:latin typeface="Cambria Math" charset="0"/>
                          </a:rPr>
                          <m:t>𝑝</m:t>
                        </m:r>
                        <m:r>
                          <a:rPr lang="en-US" sz="2400" b="0" i="1" smtClean="0">
                            <a:latin typeface="Cambria Math" charset="0"/>
                          </a:rPr>
                          <m:t>(</m:t>
                        </m:r>
                        <m:r>
                          <a:rPr lang="en-US" sz="2400" b="0" i="1" smtClean="0">
                            <a:latin typeface="Cambria Math" charset="0"/>
                          </a:rPr>
                          <m:t>𝑦</m:t>
                        </m:r>
                        <m:r>
                          <a:rPr lang="en-US" sz="2400" b="0" i="1" smtClean="0">
                            <a:latin typeface="Cambria Math" charset="0"/>
                          </a:rPr>
                          <m:t>|</m:t>
                        </m:r>
                        <m:r>
                          <a:rPr lang="en-US" sz="2400" b="0" i="1" smtClean="0">
                            <a:latin typeface="Cambria Math" charset="0"/>
                          </a:rPr>
                          <m:t>𝑥</m:t>
                        </m:r>
                        <m:r>
                          <a:rPr lang="en-US" sz="2400" b="0" i="1" smtClean="0">
                            <a:latin typeface="Cambria Math" charset="0"/>
                          </a:rPr>
                          <m:t>)</m:t>
                        </m:r>
                      </m:e>
                    </m:func>
                    <m:r>
                      <a:rPr lang="en-US" sz="2400" b="0" i="1" smtClean="0">
                        <a:latin typeface="Cambria Math" charset="0"/>
                      </a:rPr>
                      <m:t>=</m:t>
                    </m:r>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p>
                                <m:r>
                                  <a:rPr lang="en-US" sz="2400" b="0" i="1" smtClean="0">
                                    <a:latin typeface="Cambria Math" panose="02040503050406030204" pitchFamily="18" charset="0"/>
                                  </a:rPr>
                                  <m:t>𝑦</m:t>
                                </m:r>
                              </m:sup>
                            </m:sSup>
                            <m:sSup>
                              <m:sSupPr>
                                <m:ctrlPr>
                                  <a:rPr lang="en-US" sz="2400" b="0" i="1" smtClean="0">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d>
                              </m:e>
                              <m:sup>
                                <m:r>
                                  <a:rPr lang="en-US" sz="2400" b="0" i="1" smtClean="0">
                                    <a:latin typeface="Cambria Math" panose="02040503050406030204" pitchFamily="18" charset="0"/>
                                  </a:rPr>
                                  <m:t>1−</m:t>
                                </m:r>
                                <m:r>
                                  <a:rPr lang="en-US" sz="2400" b="0" i="1" smtClean="0">
                                    <a:latin typeface="Cambria Math" panose="02040503050406030204" pitchFamily="18" charset="0"/>
                                  </a:rPr>
                                  <m:t>𝑦</m:t>
                                </m:r>
                              </m:sup>
                            </m:sSup>
                          </m:e>
                        </m:d>
                      </m:e>
                    </m:func>
                  </m:oMath>
                </a14:m>
                <a:endParaRPr lang="en-US" sz="2400" b="0" dirty="0">
                  <a:latin typeface="+mj-lt"/>
                </a:endParaRPr>
              </a:p>
              <a:p>
                <a:pPr algn="ctr"/>
                <a14:m>
                  <m:oMath xmlns:m="http://schemas.openxmlformats.org/officeDocument/2006/math">
                    <m:r>
                      <a:rPr lang="en-US" sz="2400" b="0" i="1" smtClean="0">
                        <a:latin typeface="Cambria Math" charset="0"/>
                      </a:rPr>
                      <m:t>=</m:t>
                    </m:r>
                    <m:r>
                      <a:rPr lang="en-US" sz="2400" b="0" i="1" smtClean="0">
                        <a:latin typeface="Cambria Math" charset="0"/>
                      </a:rPr>
                      <m:t>𝑦</m:t>
                    </m:r>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acc>
                          <m:accPr>
                            <m:chr m:val="̂"/>
                            <m:ctrlPr>
                              <a:rPr lang="en-US" sz="2400" b="0" i="1" smtClean="0">
                                <a:latin typeface="Cambria Math" panose="02040503050406030204" pitchFamily="18" charset="0"/>
                              </a:rPr>
                            </m:ctrlPr>
                          </m:accPr>
                          <m:e>
                            <m:r>
                              <a:rPr lang="en-US" sz="2400" b="0" i="1" smtClean="0">
                                <a:latin typeface="Cambria Math" charset="0"/>
                              </a:rPr>
                              <m:t>𝑦</m:t>
                            </m:r>
                          </m:e>
                        </m:acc>
                      </m:e>
                    </m:func>
                    <m:r>
                      <a:rPr lang="en-US" sz="2400" b="0" i="1" smtClean="0">
                        <a:latin typeface="Cambria Math" charset="0"/>
                      </a:rPr>
                      <m:t>+</m:t>
                    </m:r>
                    <m:d>
                      <m:dPr>
                        <m:ctrlPr>
                          <a:rPr lang="en-US" sz="2400" b="0" i="1" smtClean="0">
                            <a:latin typeface="Cambria Math" panose="02040503050406030204" pitchFamily="18" charset="0"/>
                          </a:rPr>
                        </m:ctrlPr>
                      </m:dPr>
                      <m:e>
                        <m:r>
                          <a:rPr lang="en-US" sz="2400" b="0" i="1" smtClean="0">
                            <a:latin typeface="Cambria Math" charset="0"/>
                          </a:rPr>
                          <m:t>1−</m:t>
                        </m:r>
                        <m:r>
                          <a:rPr lang="en-US" sz="2400" b="0" i="1" smtClean="0">
                            <a:latin typeface="Cambria Math" charset="0"/>
                          </a:rPr>
                          <m:t>𝑦</m:t>
                        </m:r>
                      </m:e>
                    </m:d>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r>
                          <a:rPr lang="en-US" sz="2400" b="0" i="1" smtClean="0">
                            <a:latin typeface="Cambria Math" charset="0"/>
                          </a:rPr>
                          <m:t>(1−</m:t>
                        </m:r>
                        <m:acc>
                          <m:accPr>
                            <m:chr m:val="̂"/>
                            <m:ctrlPr>
                              <a:rPr lang="en-US" sz="2400" b="0" i="1" smtClean="0">
                                <a:latin typeface="Cambria Math" panose="02040503050406030204" pitchFamily="18" charset="0"/>
                              </a:rPr>
                            </m:ctrlPr>
                          </m:accPr>
                          <m:e>
                            <m:r>
                              <a:rPr lang="en-US" sz="2400" b="0" i="1" smtClean="0">
                                <a:latin typeface="Cambria Math" charset="0"/>
                              </a:rPr>
                              <m:t>𝑦</m:t>
                            </m:r>
                          </m:e>
                        </m:acc>
                        <m:r>
                          <a:rPr lang="en-US" sz="2400" b="0" i="1" smtClean="0">
                            <a:latin typeface="Cambria Math" charset="0"/>
                          </a:rPr>
                          <m:t>)</m:t>
                        </m:r>
                      </m:e>
                    </m:func>
                  </m:oMath>
                </a14:m>
                <a:endParaRPr lang="en-US" sz="2400" dirty="0">
                  <a:latin typeface="+mj-lt"/>
                </a:endParaRPr>
              </a:p>
              <a:p>
                <a:r>
                  <a:rPr lang="en-US" sz="2400" dirty="0">
                    <a:latin typeface="+mj-lt"/>
                  </a:rPr>
                  <a:t>This tells us what </a:t>
                </a:r>
                <a:r>
                  <a:rPr lang="en-US" sz="2400" dirty="0"/>
                  <a:t>log likelihood should be maximized.  But for loss functions, we want to minimize things, so we’ll flip the sign.</a:t>
                </a:r>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7711441" cy="4023360"/>
              </a:xfrm>
              <a:blipFill rotWithShape="0">
                <a:blip r:embed="rId3"/>
                <a:stretch>
                  <a:fillRect l="-2372" t="-2121" r="-2530"/>
                </a:stretch>
              </a:blipFill>
            </p:spPr>
            <p:txBody>
              <a:bodyPr/>
              <a:lstStyle/>
              <a:p>
                <a:r>
                  <a:rPr lang="en-US">
                    <a:noFill/>
                  </a:rPr>
                  <a:t> </a:t>
                </a:r>
              </a:p>
            </p:txBody>
          </p:sp>
        </mc:Fallback>
      </mc:AlternateContent>
    </p:spTree>
    <p:extLst>
      <p:ext uri="{BB962C8B-B14F-4D97-AF65-F5344CB8AC3E}">
        <p14:creationId xmlns:p14="http://schemas.microsoft.com/office/powerpoint/2010/main" val="19621868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8016241" cy="4023360"/>
              </a:xfrm>
            </p:spPr>
            <p:txBody>
              <a:bodyPr>
                <a:normAutofit/>
              </a:bodyPr>
              <a:lstStyle/>
              <a:p>
                <a:r>
                  <a:rPr lang="en-US" sz="2400" b="1" dirty="0">
                    <a:latin typeface="+mj-lt"/>
                  </a:rPr>
                  <a:t>The result is cross-entropy loss:</a:t>
                </a:r>
              </a:p>
              <a:p>
                <a14:m>
                  <m:oMath xmlns:m="http://schemas.openxmlformats.org/officeDocument/2006/math">
                    <m:func>
                      <m:funcPr>
                        <m:ctrlPr>
                          <a:rPr lang="en-US" sz="2400" i="1">
                            <a:latin typeface="Cambria Math" panose="02040503050406030204" pitchFamily="18" charset="0"/>
                          </a:rPr>
                        </m:ctrlPr>
                      </m:funcPr>
                      <m:fNa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𝐶𝐸</m:t>
                            </m:r>
                          </m:sub>
                        </m:sSub>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 </m:t>
                            </m:r>
                            <m:r>
                              <a:rPr lang="en-US" sz="2400" b="0" i="1" smtClean="0">
                                <a:latin typeface="Cambria Math" panose="02040503050406030204" pitchFamily="18" charset="0"/>
                              </a:rPr>
                              <m:t>𝑦</m:t>
                            </m:r>
                          </m:e>
                        </m:d>
                        <m:r>
                          <a:rPr lang="en-US" sz="2400" b="0" i="1" smtClean="0">
                            <a:latin typeface="Cambria Math" panose="02040503050406030204" pitchFamily="18" charset="0"/>
                          </a:rPr>
                          <m:t>=</m:t>
                        </m:r>
                        <m:r>
                          <a:rPr lang="en-US" sz="2400" b="0" i="0" smtClean="0">
                            <a:latin typeface="Cambria Math" panose="02040503050406030204" pitchFamily="18" charset="0"/>
                          </a:rPr>
                          <m:t>−</m:t>
                        </m:r>
                        <m:r>
                          <m:rPr>
                            <m:sty m:val="p"/>
                          </m:rPr>
                          <a:rPr lang="en-US" sz="2400">
                            <a:latin typeface="Cambria Math" panose="02040503050406030204" pitchFamily="18" charset="0"/>
                          </a:rPr>
                          <m:t>log</m:t>
                        </m:r>
                      </m:fName>
                      <m:e>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e>
                    </m:func>
                    <m:r>
                      <a:rPr lang="en-US" sz="2400" i="1">
                        <a:latin typeface="Cambria Math" panose="02040503050406030204" pitchFamily="18" charset="0"/>
                      </a:rPr>
                      <m:t>=</m:t>
                    </m:r>
                    <m:r>
                      <a:rPr lang="en-US" sz="2400" b="0" i="1" smtClean="0">
                        <a:latin typeface="Cambria Math" panose="02040503050406030204" pitchFamily="18" charset="0"/>
                      </a:rPr>
                      <m:t>−[</m:t>
                    </m:r>
                    <m:r>
                      <a:rPr lang="en-US" sz="2400" i="1">
                        <a:latin typeface="Cambria Math" panose="02040503050406030204" pitchFamily="18" charset="0"/>
                      </a:rPr>
                      <m:t>𝑦</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𝑦</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r>
                          <a:rPr lang="en-US" sz="2400" b="0" i="1" smtClean="0">
                            <a:latin typeface="Cambria Math" panose="02040503050406030204" pitchFamily="18" charset="0"/>
                          </a:rPr>
                          <m:t>]</m:t>
                        </m:r>
                      </m:e>
                    </m:func>
                  </m:oMath>
                </a14:m>
                <a:endParaRPr lang="en-US" sz="2400" i="1" dirty="0">
                  <a:latin typeface="+mj-lt"/>
                </a:endParaRPr>
              </a:p>
              <a:p>
                <a:endParaRPr lang="en-US" sz="2400" i="1" dirty="0">
                  <a:latin typeface="+mj-lt"/>
                </a:endParaRPr>
              </a:p>
              <a:p>
                <a:r>
                  <a:rPr lang="en-US" sz="2400" b="1" dirty="0">
                    <a:latin typeface="+mj-lt"/>
                  </a:rPr>
                  <a:t>Finally, plug in the definition for </a:t>
                </a:r>
                <a14:m>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𝒚</m:t>
                        </m:r>
                      </m:e>
                    </m:acc>
                  </m:oMath>
                </a14:m>
                <a:r>
                  <a:rPr lang="pl-PL" sz="2400" dirty="0">
                    <a:latin typeface="+mj-lt"/>
                  </a:rPr>
                  <a:t>= </a:t>
                </a:r>
                <a:r>
                  <a:rPr lang="pl-PL" sz="2400" dirty="0" err="1">
                    <a:latin typeface="+mj-lt"/>
                  </a:rPr>
                  <a:t>σ</a:t>
                </a:r>
                <a:r>
                  <a:rPr lang="pl-PL" sz="2400" dirty="0">
                    <a:latin typeface="+mj-lt"/>
                  </a:rPr>
                  <a:t> (</a:t>
                </a:r>
                <a:r>
                  <a:rPr lang="pl-PL" sz="2400" i="1" dirty="0">
                    <a:latin typeface="+mj-lt"/>
                  </a:rPr>
                  <a:t>w </a:t>
                </a:r>
                <a:r>
                  <a:rPr lang="pl-PL" sz="2400" dirty="0">
                    <a:latin typeface="+mj-lt"/>
                  </a:rPr>
                  <a:t>· </a:t>
                </a:r>
                <a:r>
                  <a:rPr lang="pl-PL" sz="2400" i="1" dirty="0">
                    <a:latin typeface="+mj-lt"/>
                  </a:rPr>
                  <a:t>x</a:t>
                </a:r>
                <a:r>
                  <a:rPr lang="pl-PL" sz="2400" dirty="0">
                    <a:latin typeface="+mj-lt"/>
                  </a:rPr>
                  <a:t>) + </a:t>
                </a:r>
                <a:r>
                  <a:rPr lang="pl-PL" sz="2400" i="1" dirty="0">
                    <a:latin typeface="+mj-lt"/>
                  </a:rPr>
                  <a:t>b </a:t>
                </a:r>
                <a:endParaRPr lang="en-US" sz="2400" i="1" dirty="0">
                  <a:latin typeface="+mj-lt"/>
                </a:endParaRPr>
              </a:p>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𝐶𝐸</m:t>
                        </m:r>
                      </m:sub>
                    </m:sSub>
                    <m:d>
                      <m:dPr>
                        <m:ctrlPr>
                          <a:rPr lang="en-US" sz="2400" i="1">
                            <a:latin typeface="Cambria Math" panose="02040503050406030204" pitchFamily="18" charset="0"/>
                          </a:rPr>
                        </m:ctrlPr>
                      </m:dPr>
                      <m:e>
                        <m:acc>
                          <m:accPr>
                            <m:chr m:val="̂"/>
                            <m:ctrlPr>
                              <a:rPr lang="en-US" sz="2400" i="1" smtClean="0">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b="0" i="1" smtClean="0">
                        <a:latin typeface="Cambria Math" panose="02040503050406030204" pitchFamily="18" charset="0"/>
                      </a:rPr>
                      <m:t>=</m:t>
                    </m:r>
                    <m:r>
                      <a:rPr lang="en-US" sz="2400" i="1">
                        <a:latin typeface="Cambria Math" panose="02040503050406030204" pitchFamily="18" charset="0"/>
                      </a:rPr>
                      <m:t>−[</m:t>
                    </m:r>
                    <m:r>
                      <a:rPr lang="en-US" sz="2400" i="1">
                        <a:latin typeface="Cambria Math" panose="02040503050406030204" pitchFamily="18" charset="0"/>
                      </a:rPr>
                      <m:t>𝑦</m:t>
                    </m:r>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mr-IN" sz="2400" i="1" smtClean="0">
                            <a:latin typeface="Cambria Math" panose="02040503050406030204" pitchFamily="18" charset="0"/>
                          </a:rPr>
                          <m:t> </m:t>
                        </m:r>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b="0" i="1" smtClean="0">
                            <a:latin typeface="Cambria Math" panose="02040503050406030204" pitchFamily="18" charset="0"/>
                          </a:rPr>
                          <m:t>−</m:t>
                        </m:r>
                        <m:r>
                          <a:rPr lang="en-US" sz="2400" i="1">
                            <a:latin typeface="Cambria Math" panose="02040503050406030204" pitchFamily="18" charset="0"/>
                          </a:rPr>
                          <m:t>𝑦</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en-US" sz="2400" i="1">
                            <a:latin typeface="Cambria Math" panose="02040503050406030204" pitchFamily="18" charset="0"/>
                          </a:rPr>
                          <m:t>)]</m:t>
                        </m:r>
                      </m:e>
                    </m:func>
                  </m:oMath>
                </a14:m>
                <a:endParaRPr lang="en-US" sz="2400" i="1"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8016241" cy="4023360"/>
              </a:xfrm>
              <a:blipFill rotWithShape="0">
                <a:blip r:embed="rId3"/>
                <a:stretch>
                  <a:fillRect l="-1141" t="-2121"/>
                </a:stretch>
              </a:blipFill>
            </p:spPr>
            <p:txBody>
              <a:bodyPr/>
              <a:lstStyle/>
              <a:p>
                <a:r>
                  <a:rPr lang="en-US">
                    <a:noFill/>
                  </a:rPr>
                  <a:t> </a:t>
                </a:r>
              </a:p>
            </p:txBody>
          </p:sp>
        </mc:Fallback>
      </mc:AlternateContent>
    </p:spTree>
    <p:extLst>
      <p:ext uri="{BB962C8B-B14F-4D97-AF65-F5344CB8AC3E}">
        <p14:creationId xmlns:p14="http://schemas.microsoft.com/office/powerpoint/2010/main" val="14081527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p:sp>
        <p:nvSpPr>
          <p:cNvPr id="12" name="Rounded Rectangle 11"/>
          <p:cNvSpPr/>
          <p:nvPr/>
        </p:nvSpPr>
        <p:spPr>
          <a:xfrm>
            <a:off x="7962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85800"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pSp>
      <mc:AlternateContent xmlns:mc="http://schemas.openxmlformats.org/markup-compatibility/2006" xmlns:a14="http://schemas.microsoft.com/office/drawing/2010/main">
        <mc:Choice Requires="a14">
          <p:sp>
            <p:nvSpPr>
              <p:cNvPr id="26" name="Rectangle 25"/>
              <p:cNvSpPr/>
              <p:nvPr/>
            </p:nvSpPr>
            <p:spPr>
              <a:xfrm>
                <a:off x="1626871" y="5406229"/>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1626871" y="5406229"/>
                <a:ext cx="6336030" cy="369332"/>
              </a:xfrm>
              <a:prstGeom prst="rect">
                <a:avLst/>
              </a:prstGeom>
              <a:blipFill rotWithShape="0">
                <a:blip r:embed="rId3"/>
                <a:stretch>
                  <a:fillRect t="-98333" b="-123333"/>
                </a:stretch>
              </a:blipFill>
            </p:spPr>
            <p:txBody>
              <a:bodyPr/>
              <a:lstStyle/>
              <a:p>
                <a:r>
                  <a:rPr lang="en-US">
                    <a:noFill/>
                  </a:rPr>
                  <a:t> </a:t>
                </a:r>
              </a:p>
            </p:txBody>
          </p:sp>
        </mc:Fallback>
      </mc:AlternateContent>
      <p:sp>
        <p:nvSpPr>
          <p:cNvPr id="28" name="Rectangle 27"/>
          <p:cNvSpPr/>
          <p:nvPr/>
        </p:nvSpPr>
        <p:spPr>
          <a:xfrm>
            <a:off x="2058395" y="4832325"/>
            <a:ext cx="5072927" cy="369332"/>
          </a:xfrm>
          <a:prstGeom prst="rect">
            <a:avLst/>
          </a:prstGeom>
        </p:spPr>
        <p:txBody>
          <a:bodyPr wrap="none">
            <a:spAutoFit/>
          </a:bodyPr>
          <a:lstStyle/>
          <a:p>
            <a:r>
              <a:rPr lang="nb-NO" dirty="0"/>
              <a:t>P(sentiment=1|It’s </a:t>
            </a:r>
            <a:r>
              <a:rPr lang="nb-NO" dirty="0" err="1"/>
              <a:t>hokey</a:t>
            </a:r>
            <a:r>
              <a:rPr lang="nb-NO" dirty="0"/>
              <a:t>...) = 0.69.      </a:t>
            </a:r>
            <a:r>
              <a:rPr lang="nb-NO" dirty="0" err="1"/>
              <a:t>Let’s</a:t>
            </a:r>
            <a:r>
              <a:rPr lang="nb-NO" dirty="0"/>
              <a:t> </a:t>
            </a:r>
            <a:r>
              <a:rPr lang="nb-NO" dirty="0" err="1"/>
              <a:t>say</a:t>
            </a:r>
            <a:r>
              <a:rPr lang="nb-NO" dirty="0"/>
              <a:t> y=1.</a:t>
            </a:r>
          </a:p>
        </p:txBody>
      </p:sp>
      <mc:AlternateContent xmlns:mc="http://schemas.openxmlformats.org/markup-compatibility/2006" xmlns:a14="http://schemas.microsoft.com/office/drawing/2010/main">
        <mc:Choice Requires="a14">
          <p:sp>
            <p:nvSpPr>
              <p:cNvPr id="30" name="Rectangle 29"/>
              <p:cNvSpPr/>
              <p:nvPr/>
            </p:nvSpPr>
            <p:spPr>
              <a:xfrm>
                <a:off x="2807524" y="5869094"/>
                <a:ext cx="6336030" cy="369332"/>
              </a:xfrm>
              <a:prstGeom prst="rect">
                <a:avLst/>
              </a:prstGeom>
            </p:spPr>
            <p:txBody>
              <a:bodyPr wrap="square">
                <a:spAutoFit/>
              </a:bodyPr>
              <a:lstStyle/>
              <a:p>
                <a14:m>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oMath>
                </a14:m>
                <a:r>
                  <a:rPr lang="en-US" dirty="0"/>
                  <a:t>]</a:t>
                </a:r>
              </a:p>
            </p:txBody>
          </p:sp>
        </mc:Choice>
        <mc:Fallback xmlns="">
          <p:sp>
            <p:nvSpPr>
              <p:cNvPr id="30" name="Rectangle 29"/>
              <p:cNvSpPr>
                <a:spLocks noRot="1" noChangeAspect="1" noMove="1" noResize="1" noEditPoints="1" noAdjustHandles="1" noChangeArrowheads="1" noChangeShapeType="1" noTextEdit="1"/>
              </p:cNvSpPr>
              <p:nvPr/>
            </p:nvSpPr>
            <p:spPr>
              <a:xfrm>
                <a:off x="2807524" y="5869094"/>
                <a:ext cx="6336030" cy="369332"/>
              </a:xfrm>
              <a:prstGeom prst="rect">
                <a:avLst/>
              </a:prstGeom>
              <a:blipFill rotWithShape="0">
                <a:blip r:embed="rId4"/>
                <a:stretch>
                  <a:fillRect t="-98333" b="-1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822959" y="6247725"/>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b="0" i="1" smtClean="0">
                              <a:latin typeface="Cambria Math" charset="0"/>
                            </a:rPr>
                            <m:t>(</m:t>
                          </m:r>
                          <m:r>
                            <m:rPr>
                              <m:nor/>
                            </m:rPr>
                            <a:rPr lang="en-US" b="0" i="1" smtClean="0"/>
                            <m:t>0.69</m:t>
                          </m:r>
                          <m:r>
                            <m:rPr>
                              <m:nor/>
                            </m:rPr>
                            <a:rPr lang="mr-IN"/>
                            <m:t>)</m:t>
                          </m:r>
                          <m:r>
                            <a:rPr lang="en-US" b="1" i="1" smtClean="0">
                              <a:latin typeface="Cambria Math" charset="0"/>
                            </a:rPr>
                            <m:t>=</m:t>
                          </m:r>
                          <m:r>
                            <a:rPr lang="en-US" b="1" i="1" smtClean="0">
                              <a:latin typeface="Cambria Math" charset="0"/>
                            </a:rPr>
                            <m:t>𝟎</m:t>
                          </m:r>
                          <m:r>
                            <a:rPr lang="en-US" b="1" i="1" smtClean="0">
                              <a:latin typeface="Cambria Math" charset="0"/>
                            </a:rPr>
                            <m:t>.</m:t>
                          </m:r>
                          <m:r>
                            <a:rPr lang="en-US" b="1" i="1" smtClean="0">
                              <a:latin typeface="Cambria Math" charset="0"/>
                            </a:rPr>
                            <m:t>𝟑𝟕</m:t>
                          </m:r>
                        </m:e>
                      </m:func>
                    </m:oMath>
                  </m:oMathPara>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822959" y="6247725"/>
                <a:ext cx="6336030" cy="369332"/>
              </a:xfrm>
              <a:prstGeom prst="rect">
                <a:avLst/>
              </a:prstGeom>
              <a:blipFill rotWithShape="0">
                <a:blip r:embed="rId5"/>
                <a:stretch>
                  <a:fillRect b="-15000"/>
                </a:stretch>
              </a:blipFill>
            </p:spPr>
            <p:txBody>
              <a:bodyPr/>
              <a:lstStyle/>
              <a:p>
                <a:r>
                  <a:rPr lang="en-US">
                    <a:noFill/>
                  </a:rPr>
                  <a:t> </a:t>
                </a:r>
              </a:p>
            </p:txBody>
          </p:sp>
        </mc:Fallback>
      </mc:AlternateContent>
    </p:spTree>
    <p:extLst>
      <p:ext uri="{BB962C8B-B14F-4D97-AF65-F5344CB8AC3E}">
        <p14:creationId xmlns:p14="http://schemas.microsoft.com/office/powerpoint/2010/main" val="10589384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p:sp>
        <p:nvSpPr>
          <p:cNvPr id="12" name="Rounded Rectangle 11"/>
          <p:cNvSpPr/>
          <p:nvPr/>
        </p:nvSpPr>
        <p:spPr>
          <a:xfrm>
            <a:off x="7962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85800"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pSp>
      <mc:AlternateContent xmlns:mc="http://schemas.openxmlformats.org/markup-compatibility/2006" xmlns:a14="http://schemas.microsoft.com/office/drawing/2010/main">
        <mc:Choice Requires="a14">
          <p:sp>
            <p:nvSpPr>
              <p:cNvPr id="26" name="Rectangle 25"/>
              <p:cNvSpPr/>
              <p:nvPr/>
            </p:nvSpPr>
            <p:spPr>
              <a:xfrm>
                <a:off x="1626871" y="5406229"/>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1626871" y="5406229"/>
                <a:ext cx="6336030" cy="369332"/>
              </a:xfrm>
              <a:prstGeom prst="rect">
                <a:avLst/>
              </a:prstGeom>
              <a:blipFill rotWithShape="0">
                <a:blip r:embed="rId3"/>
                <a:stretch>
                  <a:fillRect t="-98333" b="-123333"/>
                </a:stretch>
              </a:blipFill>
            </p:spPr>
            <p:txBody>
              <a:bodyPr/>
              <a:lstStyle/>
              <a:p>
                <a:r>
                  <a:rPr lang="en-US">
                    <a:noFill/>
                  </a:rPr>
                  <a:t> </a:t>
                </a:r>
              </a:p>
            </p:txBody>
          </p:sp>
        </mc:Fallback>
      </mc:AlternateContent>
      <p:sp>
        <p:nvSpPr>
          <p:cNvPr id="28" name="Rectangle 27"/>
          <p:cNvSpPr/>
          <p:nvPr/>
        </p:nvSpPr>
        <p:spPr>
          <a:xfrm>
            <a:off x="2058395" y="4832325"/>
            <a:ext cx="5461752" cy="369332"/>
          </a:xfrm>
          <a:prstGeom prst="rect">
            <a:avLst/>
          </a:prstGeom>
        </p:spPr>
        <p:txBody>
          <a:bodyPr wrap="none">
            <a:spAutoFit/>
          </a:bodyPr>
          <a:lstStyle/>
          <a:p>
            <a:r>
              <a:rPr lang="nb-NO" dirty="0"/>
              <a:t>P(sentiment=1|It’s </a:t>
            </a:r>
            <a:r>
              <a:rPr lang="nb-NO" dirty="0" err="1"/>
              <a:t>hokey</a:t>
            </a:r>
            <a:r>
              <a:rPr lang="nb-NO" dirty="0"/>
              <a:t>...) = 0.69.      </a:t>
            </a:r>
            <a:r>
              <a:rPr lang="nb-NO" dirty="0" err="1"/>
              <a:t>Let’s</a:t>
            </a:r>
            <a:r>
              <a:rPr lang="nb-NO" dirty="0"/>
              <a:t> </a:t>
            </a:r>
            <a:r>
              <a:rPr lang="nb-NO" b="1" dirty="0" err="1"/>
              <a:t>pretend</a:t>
            </a:r>
            <a:r>
              <a:rPr lang="nb-NO" dirty="0"/>
              <a:t> y=0.</a:t>
            </a:r>
          </a:p>
        </p:txBody>
      </p:sp>
      <mc:AlternateContent xmlns:mc="http://schemas.openxmlformats.org/markup-compatibility/2006" xmlns:a14="http://schemas.microsoft.com/office/drawing/2010/main">
        <mc:Choice Requires="a14">
          <p:sp>
            <p:nvSpPr>
              <p:cNvPr id="30" name="Rectangle 29"/>
              <p:cNvSpPr/>
              <p:nvPr/>
            </p:nvSpPr>
            <p:spPr>
              <a:xfrm>
                <a:off x="2807524" y="5869094"/>
                <a:ext cx="6336030" cy="369332"/>
              </a:xfrm>
              <a:prstGeom prst="rect">
                <a:avLst/>
              </a:prstGeom>
            </p:spPr>
            <p:txBody>
              <a:bodyPr wrap="square">
                <a:spAutoFit/>
              </a:bodyPr>
              <a:lstStyle/>
              <a:p>
                <a14:m>
                  <m:oMath xmlns:m="http://schemas.openxmlformats.org/officeDocument/2006/math">
                    <m:r>
                      <a:rPr lang="en-US" i="1" smtClean="0">
                        <a:latin typeface="Cambria Math" panose="02040503050406030204" pitchFamily="18" charset="0"/>
                      </a:rPr>
                      <m:t>=</m:t>
                    </m:r>
                    <m:r>
                      <a:rPr lang="en-US" b="0" i="1" smtClean="0">
                        <a:latin typeface="Cambria Math" charset="0"/>
                      </a:rPr>
                      <m:t>                                                 </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r>
                          <a:rPr lang="en-US" b="0" i="0" smtClean="0">
                            <a:latin typeface="Cambria Math" charset="0"/>
                          </a:rPr>
                          <m:t>(1−</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m:rPr>
                            <m:nor/>
                          </m:rPr>
                          <a:rPr lang="en-US" b="0" i="0" smtClean="0"/>
                          <m:t>)</m:t>
                        </m:r>
                        <m:r>
                          <a:rPr lang="mr-IN" i="1">
                            <a:latin typeface="Cambria Math" panose="02040503050406030204" pitchFamily="18" charset="0"/>
                          </a:rPr>
                          <m:t> </m:t>
                        </m:r>
                      </m:e>
                    </m:func>
                  </m:oMath>
                </a14:m>
                <a:r>
                  <a:rPr lang="en-US" dirty="0"/>
                  <a:t>]</a:t>
                </a:r>
              </a:p>
            </p:txBody>
          </p:sp>
        </mc:Choice>
        <mc:Fallback xmlns="">
          <p:sp>
            <p:nvSpPr>
              <p:cNvPr id="30" name="Rectangle 29"/>
              <p:cNvSpPr>
                <a:spLocks noRot="1" noChangeAspect="1" noMove="1" noResize="1" noEditPoints="1" noAdjustHandles="1" noChangeArrowheads="1" noChangeShapeType="1" noTextEdit="1"/>
              </p:cNvSpPr>
              <p:nvPr/>
            </p:nvSpPr>
            <p:spPr>
              <a:xfrm>
                <a:off x="2807524" y="5869094"/>
                <a:ext cx="6336030" cy="369332"/>
              </a:xfrm>
              <a:prstGeom prst="rect">
                <a:avLst/>
              </a:prstGeom>
              <a:blipFill rotWithShape="0">
                <a:blip r:embed="rId4"/>
                <a:stretch>
                  <a:fillRect t="-98333" b="-1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2133600" y="6189231"/>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charset="0"/>
                        </a:rPr>
                        <m:t>                                                     </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b="0" i="1" smtClean="0">
                              <a:latin typeface="Cambria Math" charset="0"/>
                            </a:rPr>
                            <m:t>(</m:t>
                          </m:r>
                          <m:r>
                            <m:rPr>
                              <m:nor/>
                            </m:rPr>
                            <a:rPr lang="en-US" b="0" i="1" smtClean="0"/>
                            <m:t>0.31</m:t>
                          </m:r>
                          <m:r>
                            <m:rPr>
                              <m:nor/>
                            </m:rPr>
                            <a:rPr lang="mr-IN"/>
                            <m:t>)</m:t>
                          </m:r>
                          <m:r>
                            <a:rPr lang="en-US" b="1" i="1" smtClean="0">
                              <a:latin typeface="Cambria Math" charset="0"/>
                            </a:rPr>
                            <m:t>=</m:t>
                          </m:r>
                          <m:r>
                            <a:rPr lang="en-US" b="1" i="1" smtClean="0">
                              <a:latin typeface="Cambria Math" charset="0"/>
                            </a:rPr>
                            <m:t>𝟏</m:t>
                          </m:r>
                          <m:r>
                            <a:rPr lang="en-US" b="1" i="1" smtClean="0">
                              <a:latin typeface="Cambria Math" charset="0"/>
                            </a:rPr>
                            <m:t>.</m:t>
                          </m:r>
                          <m:r>
                            <a:rPr lang="en-US" b="1" i="1" smtClean="0">
                              <a:latin typeface="Cambria Math" charset="0"/>
                            </a:rPr>
                            <m:t>𝟏𝟕</m:t>
                          </m:r>
                        </m:e>
                      </m:func>
                    </m:oMath>
                  </m:oMathPara>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2133600" y="6189231"/>
                <a:ext cx="6336030" cy="369332"/>
              </a:xfrm>
              <a:prstGeom prst="rect">
                <a:avLst/>
              </a:prstGeom>
              <a:blipFill rotWithShape="0">
                <a:blip r:embed="rId5"/>
                <a:stretch>
                  <a:fillRect t="-95082" b="-119672"/>
                </a:stretch>
              </a:blipFill>
            </p:spPr>
            <p:txBody>
              <a:bodyPr/>
              <a:lstStyle/>
              <a:p>
                <a:r>
                  <a:rPr lang="en-US">
                    <a:noFill/>
                  </a:rPr>
                  <a:t> </a:t>
                </a:r>
              </a:p>
            </p:txBody>
          </p:sp>
        </mc:Fallback>
      </mc:AlternateContent>
      <p:sp>
        <p:nvSpPr>
          <p:cNvPr id="32" name="TextBox 31"/>
          <p:cNvSpPr txBox="1"/>
          <p:nvPr/>
        </p:nvSpPr>
        <p:spPr>
          <a:xfrm>
            <a:off x="5209310" y="623842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310164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p:sp>
        <p:nvSpPr>
          <p:cNvPr id="12" name="Rounded Rectangle 11"/>
          <p:cNvSpPr/>
          <p:nvPr/>
        </p:nvSpPr>
        <p:spPr>
          <a:xfrm>
            <a:off x="7962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85800"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pSp>
      <mc:AlternateContent xmlns:mc="http://schemas.openxmlformats.org/markup-compatibility/2006" xmlns:a14="http://schemas.microsoft.com/office/drawing/2010/main">
        <mc:Choice Requires="a14">
          <p:sp>
            <p:nvSpPr>
              <p:cNvPr id="31" name="Rectangle 30"/>
              <p:cNvSpPr/>
              <p:nvPr/>
            </p:nvSpPr>
            <p:spPr>
              <a:xfrm>
                <a:off x="5975985" y="6184945"/>
                <a:ext cx="6336030" cy="369332"/>
              </a:xfrm>
              <a:prstGeom prst="rect">
                <a:avLst/>
              </a:prstGeom>
            </p:spPr>
            <p:txBody>
              <a:bodyPr wrap="square">
                <a:spAutoFit/>
              </a:bodyPr>
              <a:lstStyle/>
              <a:p>
                <a:r>
                  <a:rPr lang="en-US" dirty="0"/>
                  <a:t> </a:t>
                </a:r>
                <a14:m>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b="0" i="1" smtClean="0">
                            <a:latin typeface="Cambria Math" charset="0"/>
                          </a:rPr>
                          <m:t>(</m:t>
                        </m:r>
                        <m:r>
                          <m:rPr>
                            <m:nor/>
                          </m:rPr>
                          <a:rPr lang="en-US" b="0" i="1" smtClean="0"/>
                          <m:t>0.31</m:t>
                        </m:r>
                        <m:r>
                          <m:rPr>
                            <m:nor/>
                          </m:rPr>
                          <a:rPr lang="mr-IN"/>
                          <m:t>)</m:t>
                        </m:r>
                        <m:r>
                          <a:rPr lang="en-US" b="1" i="1" smtClean="0">
                            <a:latin typeface="Cambria Math" charset="0"/>
                          </a:rPr>
                          <m:t>=</m:t>
                        </m:r>
                        <m:r>
                          <a:rPr lang="en-US" b="1" i="1" smtClean="0">
                            <a:latin typeface="Cambria Math" charset="0"/>
                          </a:rPr>
                          <m:t>𝟏</m:t>
                        </m:r>
                        <m:r>
                          <a:rPr lang="en-US" b="1" i="1" smtClean="0">
                            <a:latin typeface="Cambria Math" charset="0"/>
                          </a:rPr>
                          <m:t>.</m:t>
                        </m:r>
                        <m:r>
                          <a:rPr lang="en-US" b="1" i="1" smtClean="0">
                            <a:latin typeface="Cambria Math" charset="0"/>
                          </a:rPr>
                          <m:t>𝟏𝟕</m:t>
                        </m:r>
                      </m:e>
                    </m:func>
                  </m:oMath>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5975985" y="6184945"/>
                <a:ext cx="6336030" cy="369332"/>
              </a:xfrm>
              <a:prstGeom prst="rect">
                <a:avLst/>
              </a:prstGeom>
              <a:blipFill rotWithShape="0">
                <a:blip r:embed="rId3"/>
                <a:stretch>
                  <a:fillRect b="-15000"/>
                </a:stretch>
              </a:blipFill>
            </p:spPr>
            <p:txBody>
              <a:bodyPr/>
              <a:lstStyle/>
              <a:p>
                <a:r>
                  <a:rPr lang="en-US">
                    <a:noFill/>
                  </a:rPr>
                  <a:t> </a:t>
                </a:r>
              </a:p>
            </p:txBody>
          </p:sp>
        </mc:Fallback>
      </mc:AlternateContent>
      <p:sp>
        <p:nvSpPr>
          <p:cNvPr id="32" name="TextBox 31"/>
          <p:cNvSpPr txBox="1"/>
          <p:nvPr/>
        </p:nvSpPr>
        <p:spPr>
          <a:xfrm>
            <a:off x="5209310" y="6238426"/>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4" name="Rectangle 13"/>
              <p:cNvSpPr/>
              <p:nvPr/>
            </p:nvSpPr>
            <p:spPr>
              <a:xfrm>
                <a:off x="1755065" y="6184945"/>
                <a:ext cx="24096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i="1">
                              <a:latin typeface="Cambria Math" charset="0"/>
                            </a:rPr>
                            <m:t>(</m:t>
                          </m:r>
                          <m:r>
                            <m:rPr>
                              <m:nor/>
                            </m:rPr>
                            <a:rPr lang="en-US" i="1"/>
                            <m:t>0.69</m:t>
                          </m:r>
                          <m:r>
                            <m:rPr>
                              <m:nor/>
                            </m:rPr>
                            <a:rPr lang="mr-IN"/>
                            <m:t>)</m:t>
                          </m:r>
                          <m:r>
                            <a:rPr lang="en-US" b="1" i="1">
                              <a:latin typeface="Cambria Math" charset="0"/>
                            </a:rPr>
                            <m:t>=</m:t>
                          </m:r>
                          <m:r>
                            <a:rPr lang="en-US" b="1" i="1">
                              <a:latin typeface="Cambria Math" charset="0"/>
                            </a:rPr>
                            <m:t>𝟎</m:t>
                          </m:r>
                          <m:r>
                            <a:rPr lang="en-US" b="1" i="1">
                              <a:latin typeface="Cambria Math" charset="0"/>
                            </a:rPr>
                            <m:t>.</m:t>
                          </m:r>
                          <m:r>
                            <a:rPr lang="en-US" b="1" i="1">
                              <a:latin typeface="Cambria Math" charset="0"/>
                            </a:rPr>
                            <m:t>𝟑𝟕</m:t>
                          </m:r>
                        </m:e>
                      </m:func>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1755065" y="6184945"/>
                <a:ext cx="2409634" cy="369332"/>
              </a:xfrm>
              <a:prstGeom prst="rect">
                <a:avLst/>
              </a:prstGeom>
              <a:blipFill rotWithShape="0">
                <a:blip r:embed="rId4"/>
                <a:stretch>
                  <a:fillRect b="-15000"/>
                </a:stretch>
              </a:blipFill>
            </p:spPr>
            <p:txBody>
              <a:bodyPr/>
              <a:lstStyle/>
              <a:p>
                <a:r>
                  <a:rPr lang="en-US">
                    <a:noFill/>
                  </a:rPr>
                  <a:t> </a:t>
                </a:r>
              </a:p>
            </p:txBody>
          </p:sp>
        </mc:Fallback>
      </mc:AlternateContent>
      <p:sp>
        <p:nvSpPr>
          <p:cNvPr id="16" name="TextBox 15"/>
          <p:cNvSpPr txBox="1"/>
          <p:nvPr/>
        </p:nvSpPr>
        <p:spPr>
          <a:xfrm>
            <a:off x="1599976" y="5407429"/>
            <a:ext cx="2983230" cy="646331"/>
          </a:xfrm>
          <a:prstGeom prst="rect">
            <a:avLst/>
          </a:prstGeom>
          <a:noFill/>
        </p:spPr>
        <p:txBody>
          <a:bodyPr wrap="square" rtlCol="0">
            <a:spAutoFit/>
          </a:bodyPr>
          <a:lstStyle/>
          <a:p>
            <a:r>
              <a:rPr lang="en-US" dirty="0"/>
              <a:t>If our prediction is </a:t>
            </a:r>
            <a:r>
              <a:rPr lang="en-US" b="1" dirty="0"/>
              <a:t>correct</a:t>
            </a:r>
            <a:r>
              <a:rPr lang="en-US" dirty="0"/>
              <a:t>, then our CE loss is </a:t>
            </a:r>
            <a:r>
              <a:rPr lang="en-US" b="1" dirty="0"/>
              <a:t>lower</a:t>
            </a:r>
          </a:p>
        </p:txBody>
      </p:sp>
      <p:sp>
        <p:nvSpPr>
          <p:cNvPr id="22" name="TextBox 21"/>
          <p:cNvSpPr txBox="1"/>
          <p:nvPr/>
        </p:nvSpPr>
        <p:spPr>
          <a:xfrm>
            <a:off x="5783692" y="5407428"/>
            <a:ext cx="2983230" cy="646331"/>
          </a:xfrm>
          <a:prstGeom prst="rect">
            <a:avLst/>
          </a:prstGeom>
          <a:noFill/>
        </p:spPr>
        <p:txBody>
          <a:bodyPr wrap="square" rtlCol="0">
            <a:spAutoFit/>
          </a:bodyPr>
          <a:lstStyle/>
          <a:p>
            <a:r>
              <a:rPr lang="en-US" dirty="0"/>
              <a:t>If our prediction is </a:t>
            </a:r>
            <a:r>
              <a:rPr lang="en-US" b="1" dirty="0"/>
              <a:t>incorrect</a:t>
            </a:r>
            <a:r>
              <a:rPr lang="en-US" dirty="0"/>
              <a:t>, then our CE loss is </a:t>
            </a:r>
            <a:r>
              <a:rPr lang="en-US" b="1" dirty="0"/>
              <a:t>higher</a:t>
            </a:r>
          </a:p>
        </p:txBody>
      </p:sp>
    </p:spTree>
    <p:extLst>
      <p:ext uri="{BB962C8B-B14F-4D97-AF65-F5344CB8AC3E}">
        <p14:creationId xmlns:p14="http://schemas.microsoft.com/office/powerpoint/2010/main" val="4173803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on all training examples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B4EC904-573F-450C-A217-F27108B3FE4D}"/>
                  </a:ext>
                </a:extLst>
              </p:cNvPr>
              <p:cNvSpPr txBox="1"/>
              <p:nvPr/>
            </p:nvSpPr>
            <p:spPr>
              <a:xfrm>
                <a:off x="1066800" y="2095966"/>
                <a:ext cx="5866350" cy="30246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𝑡𝑟𝑎𝑖𝑛𝑖𝑛𝑔</m:t>
                              </m:r>
                              <m:r>
                                <a:rPr lang="en-US" sz="2400" b="0" i="1" smtClean="0">
                                  <a:latin typeface="Cambria Math" panose="02040503050406030204" pitchFamily="18" charset="0"/>
                                </a:rPr>
                                <m:t> </m:t>
                              </m:r>
                              <m:r>
                                <a:rPr lang="en-US" sz="2400" b="0" i="1" smtClean="0">
                                  <a:latin typeface="Cambria Math" panose="02040503050406030204" pitchFamily="18" charset="0"/>
                                </a:rPr>
                                <m:t>𝑙𝑎𝑏𝑒𝑙𝑠</m:t>
                              </m:r>
                            </m:e>
                          </m:d>
                          <m:r>
                            <m:rPr>
                              <m:aln/>
                            </m:rPr>
                            <a:rPr lang="en-US" sz="2400" b="0" i="1" smtClean="0">
                              <a:latin typeface="Cambria Math" panose="02040503050406030204" pitchFamily="18" charset="0"/>
                            </a:rPr>
                            <m:t>=</m:t>
                          </m:r>
                          <m:r>
                            <m:rPr>
                              <m:sty m:val="p"/>
                            </m:rPr>
                            <a:rPr lang="en-US" sz="2400">
                              <a:latin typeface="Cambria Math" panose="02040503050406030204" pitchFamily="18" charset="0"/>
                            </a:rPr>
                            <m:t>log</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𝑚</m:t>
                              </m:r>
                            </m:sup>
                            <m:e>
                              <m:r>
                                <a:rPr lang="en-US" sz="2400" b="0" i="1" smtClean="0">
                                  <a:latin typeface="Cambria Math" panose="02040503050406030204" pitchFamily="18" charset="0"/>
                                </a:rPr>
                                <m:t>𝑝</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𝑦</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e>
                          </m:nary>
                        </m:e>
                      </m:func>
                    </m:oMath>
                  </m:oMathPara>
                </a14:m>
                <a:endParaRPr lang="en-US" sz="2400" dirty="0"/>
              </a:p>
              <a:p>
                <a:pPr/>
                <a14:m>
                  <m:oMathPara xmlns:m="http://schemas.openxmlformats.org/officeDocument/2006/math">
                    <m:oMathParaPr>
                      <m:jc m:val="centerGroup"/>
                    </m:oMathParaPr>
                    <m:oMath xmlns:m="http://schemas.openxmlformats.org/officeDocument/2006/math">
                      <m:r>
                        <m:rPr>
                          <m:aln/>
                        </m:rP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𝑚</m:t>
                          </m:r>
                        </m:sup>
                        <m:e>
                          <m:r>
                            <m:rPr>
                              <m:sty m:val="p"/>
                            </m:rPr>
                            <a:rPr lang="en-US" sz="2400">
                              <a:latin typeface="Cambria Math" panose="02040503050406030204" pitchFamily="18" charset="0"/>
                            </a:rPr>
                            <m:t>log</m:t>
                          </m:r>
                          <m:r>
                            <a:rPr lang="en-US" sz="2400" i="1">
                              <a:latin typeface="Cambria Math" panose="02040503050406030204" pitchFamily="18" charset="0"/>
                            </a:rPr>
                            <m:t>𝑝</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oMath>
                  </m:oMathPara>
                </a14:m>
                <a:endParaRPr lang="en-US" sz="2400" dirty="0"/>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m:t>
                      </m:r>
                      <m:r>
                        <m:rPr>
                          <m:aln/>
                        </m:rPr>
                        <a:rPr lang="en-US" sz="2400" b="0" i="1" smtClean="0">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L</m:t>
                              </m:r>
                            </m:e>
                            <m:sub>
                              <m:r>
                                <m:rPr>
                                  <m:sty m:val="p"/>
                                </m:rPr>
                                <a:rPr lang="en-US" sz="2400" b="0" i="0" smtClean="0">
                                  <a:latin typeface="Cambria Math" panose="02040503050406030204" pitchFamily="18" charset="0"/>
                                </a:rPr>
                                <m:t>CE</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0" i="1" smtClean="0">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oMath>
                  </m:oMathPara>
                </a14:m>
                <a:endParaRPr lang="en-US" sz="2400" dirty="0"/>
              </a:p>
            </p:txBody>
          </p:sp>
        </mc:Choice>
        <mc:Fallback xmlns="">
          <p:sp>
            <p:nvSpPr>
              <p:cNvPr id="3" name="TextBox 2">
                <a:extLst>
                  <a:ext uri="{FF2B5EF4-FFF2-40B4-BE49-F238E27FC236}">
                    <a16:creationId xmlns:a16="http://schemas.microsoft.com/office/drawing/2014/main" id="{4B4EC904-573F-450C-A217-F27108B3FE4D}"/>
                  </a:ext>
                </a:extLst>
              </p:cNvPr>
              <p:cNvSpPr txBox="1">
                <a:spLocks noRot="1" noChangeAspect="1" noMove="1" noResize="1" noEditPoints="1" noAdjustHandles="1" noChangeArrowheads="1" noChangeShapeType="1" noTextEdit="1"/>
              </p:cNvSpPr>
              <p:nvPr/>
            </p:nvSpPr>
            <p:spPr>
              <a:xfrm>
                <a:off x="1066800" y="2095966"/>
                <a:ext cx="5866350" cy="302467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716755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good parameters </a:t>
            </a:r>
          </a:p>
        </p:txBody>
      </p:sp>
      <p:sp>
        <p:nvSpPr>
          <p:cNvPr id="3" name="Content Placeholder 2"/>
          <p:cNvSpPr>
            <a:spLocks noGrp="1"/>
          </p:cNvSpPr>
          <p:nvPr>
            <p:ph idx="1"/>
          </p:nvPr>
        </p:nvSpPr>
        <p:spPr/>
        <p:txBody>
          <a:bodyPr/>
          <a:lstStyle/>
          <a:p>
            <a:r>
              <a:rPr lang="en-US" dirty="0"/>
              <a:t>We use gradient descent to find good settings for our weights and bias by minimizing the loss function. </a:t>
            </a:r>
          </a:p>
          <a:p>
            <a:endParaRPr lang="en-US" dirty="0"/>
          </a:p>
          <a:p>
            <a:endParaRPr lang="en-US" dirty="0"/>
          </a:p>
          <a:p>
            <a:endParaRPr lang="en-US" dirty="0"/>
          </a:p>
          <a:p>
            <a:endParaRPr lang="en-US" dirty="0"/>
          </a:p>
          <a:p>
            <a:r>
              <a:rPr lang="en-US" b="1" dirty="0"/>
              <a:t>Gradient descent </a:t>
            </a:r>
            <a:r>
              <a:rPr lang="en-US" dirty="0"/>
              <a:t>is a method that finds a minimum of a function by figuring out in which direction (in the space of the parameters </a:t>
            </a:r>
            <a:r>
              <a:rPr lang="en-US" dirty="0" err="1"/>
              <a:t>θ</a:t>
            </a:r>
            <a:r>
              <a:rPr lang="en-US" dirty="0"/>
              <a:t>) the function’s slope is rising the most steeply, and moving in the opposite direction. </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FD3E2EA-E91F-4483-A264-3CCF47100F04}"/>
                  </a:ext>
                </a:extLst>
              </p:cNvPr>
              <p:cNvSpPr txBox="1"/>
              <p:nvPr/>
            </p:nvSpPr>
            <p:spPr>
              <a:xfrm>
                <a:off x="1752600" y="2924887"/>
                <a:ext cx="4507901"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𝜃</m:t>
                          </m:r>
                        </m:e>
                      </m:acc>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argmin</m:t>
                              </m:r>
                            </m:e>
                            <m:lim>
                              <m:r>
                                <a:rPr lang="en-US" sz="2400" b="0" i="1" smtClean="0">
                                  <a:latin typeface="Cambria Math" panose="02040503050406030204" pitchFamily="18" charset="0"/>
                                </a:rPr>
                                <m:t>𝜃</m:t>
                              </m:r>
                            </m:lim>
                          </m:limLow>
                        </m:fName>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𝑚</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𝑚</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𝐶𝐸</m:t>
                                  </m:r>
                                </m:sub>
                              </m:sSub>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𝑦</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r>
                                <a:rPr lang="en-US" sz="2400" b="0" i="1" smtClean="0">
                                  <a:latin typeface="Cambria Math" panose="02040503050406030204" pitchFamily="18" charset="0"/>
                                </a:rPr>
                                <m:t>𝜃</m:t>
                              </m:r>
                              <m:r>
                                <a:rPr lang="en-US" sz="2400" b="0" i="1" smtClean="0">
                                  <a:latin typeface="Cambria Math" panose="02040503050406030204" pitchFamily="18" charset="0"/>
                                </a:rPr>
                                <m:t>)</m:t>
                              </m:r>
                            </m:e>
                          </m:nary>
                        </m:e>
                      </m:func>
                    </m:oMath>
                  </m:oMathPara>
                </a14:m>
                <a:endParaRPr lang="en-US" sz="2400" dirty="0"/>
              </a:p>
            </p:txBody>
          </p:sp>
        </mc:Choice>
        <mc:Fallback xmlns="">
          <p:sp>
            <p:nvSpPr>
              <p:cNvPr id="5" name="TextBox 4">
                <a:extLst>
                  <a:ext uri="{FF2B5EF4-FFF2-40B4-BE49-F238E27FC236}">
                    <a16:creationId xmlns:a16="http://schemas.microsoft.com/office/drawing/2014/main" id="{5FD3E2EA-E91F-4483-A264-3CCF47100F04}"/>
                  </a:ext>
                </a:extLst>
              </p:cNvPr>
              <p:cNvSpPr txBox="1">
                <a:spLocks noRot="1" noChangeAspect="1" noMove="1" noResize="1" noEditPoints="1" noAdjustHandles="1" noChangeArrowheads="1" noChangeShapeType="1" noTextEdit="1"/>
              </p:cNvSpPr>
              <p:nvPr/>
            </p:nvSpPr>
            <p:spPr>
              <a:xfrm>
                <a:off x="1752600" y="2924887"/>
                <a:ext cx="4507901" cy="100822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43075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250" name="Rectangle 2"/>
          <p:cNvSpPr>
            <a:spLocks noGrp="1" noChangeArrowheads="1"/>
          </p:cNvSpPr>
          <p:nvPr>
            <p:ph type="title"/>
          </p:nvPr>
        </p:nvSpPr>
        <p:spPr>
          <a:xfrm>
            <a:off x="800100" y="5252936"/>
            <a:ext cx="7543800" cy="1028715"/>
          </a:xfrm>
        </p:spPr>
        <p:txBody>
          <a:bodyPr anchor="ctr">
            <a:normAutofit/>
          </a:bodyPr>
          <a:lstStyle/>
          <a:p>
            <a:pPr algn="ctr"/>
            <a:r>
              <a:rPr lang="en-US" sz="3600" dirty="0">
                <a:solidFill>
                  <a:srgbClr val="FFFFFF"/>
                </a:solidFill>
              </a:rPr>
              <a:t>Tokenization: language issues</a:t>
            </a:r>
            <a:endParaRPr lang="en-US" sz="3400" dirty="0">
              <a:solidFill>
                <a:srgbClr val="FFFFFF"/>
              </a:solidFill>
            </a:endParaRPr>
          </a:p>
        </p:txBody>
      </p:sp>
      <p:sp>
        <p:nvSpPr>
          <p:cNvPr id="53251" name="Rectangle 3"/>
          <p:cNvSpPr>
            <a:spLocks noGrp="1" noChangeArrowheads="1"/>
          </p:cNvSpPr>
          <p:nvPr>
            <p:ph type="body" idx="1"/>
          </p:nvPr>
        </p:nvSpPr>
        <p:spPr>
          <a:xfrm>
            <a:off x="822960" y="1086678"/>
            <a:ext cx="7520940" cy="3471467"/>
          </a:xfrm>
        </p:spPr>
        <p:txBody>
          <a:bodyPr>
            <a:normAutofit/>
          </a:bodyPr>
          <a:lstStyle/>
          <a:p>
            <a:r>
              <a:rPr lang="en-US" dirty="0"/>
              <a:t>Some languages requires complex morpheme segmentation</a:t>
            </a:r>
          </a:p>
          <a:p>
            <a:pPr lvl="1"/>
            <a:r>
              <a:rPr lang="en-US" dirty="0"/>
              <a:t>Turkish</a:t>
            </a:r>
          </a:p>
          <a:p>
            <a:pPr lvl="1"/>
            <a:r>
              <a:rPr lang="en-US" dirty="0" err="1"/>
              <a:t>Uygarlastiramadiklarimizdanmissinizcasina</a:t>
            </a:r>
            <a:endParaRPr lang="en-US" dirty="0"/>
          </a:p>
          <a:p>
            <a:pPr lvl="1"/>
            <a:r>
              <a:rPr lang="en-US" dirty="0"/>
              <a:t>`(behaving) as if you are among those whom we could not civilize’</a:t>
            </a:r>
          </a:p>
          <a:p>
            <a:pPr lvl="1"/>
            <a:r>
              <a:rPr lang="en-US" err="1"/>
              <a:t>Uygar</a:t>
            </a:r>
            <a:r>
              <a:rPr lang="en-US"/>
              <a:t> `civilized’ + las `become’ </a:t>
            </a:r>
          </a:p>
          <a:p>
            <a:pPr lvl="2">
              <a:buFont typeface="Wingdings" charset="2"/>
              <a:buNone/>
            </a:pPr>
            <a:r>
              <a:rPr lang="en-US" dirty="0"/>
              <a:t>+ </a:t>
            </a:r>
            <a:r>
              <a:rPr lang="en-US" dirty="0" err="1"/>
              <a:t>tir</a:t>
            </a:r>
            <a:r>
              <a:rPr lang="en-US" dirty="0"/>
              <a:t> `cause’ + </a:t>
            </a:r>
            <a:r>
              <a:rPr lang="en-US" dirty="0" err="1"/>
              <a:t>ama</a:t>
            </a:r>
            <a:r>
              <a:rPr lang="en-US" dirty="0"/>
              <a:t> `not able’ </a:t>
            </a:r>
          </a:p>
          <a:p>
            <a:pPr lvl="2">
              <a:buFont typeface="Wingdings" charset="2"/>
              <a:buNone/>
            </a:pPr>
            <a:r>
              <a:rPr lang="en-US" dirty="0"/>
              <a:t>+ </a:t>
            </a:r>
            <a:r>
              <a:rPr lang="en-US" dirty="0" err="1"/>
              <a:t>dik</a:t>
            </a:r>
            <a:r>
              <a:rPr lang="en-US" dirty="0"/>
              <a:t> `past’ + lar ‘plural’</a:t>
            </a:r>
          </a:p>
          <a:p>
            <a:pPr lvl="2">
              <a:buFont typeface="Wingdings" charset="2"/>
              <a:buNone/>
            </a:pPr>
            <a:r>
              <a:rPr lang="en-US" dirty="0"/>
              <a:t>+ </a:t>
            </a:r>
            <a:r>
              <a:rPr lang="en-US" dirty="0" err="1"/>
              <a:t>imiz</a:t>
            </a:r>
            <a:r>
              <a:rPr lang="en-US" dirty="0"/>
              <a:t> ‘p1pl’ + dan ‘</a:t>
            </a:r>
            <a:r>
              <a:rPr lang="en-US" dirty="0" err="1"/>
              <a:t>abl</a:t>
            </a:r>
            <a:r>
              <a:rPr lang="en-US" dirty="0"/>
              <a:t>’ </a:t>
            </a:r>
          </a:p>
          <a:p>
            <a:pPr lvl="2">
              <a:buFont typeface="Wingdings" charset="2"/>
              <a:buNone/>
            </a:pPr>
            <a:r>
              <a:rPr lang="en-US" dirty="0"/>
              <a:t>+ mis ‘past’ + </a:t>
            </a:r>
            <a:r>
              <a:rPr lang="en-US" dirty="0" err="1"/>
              <a:t>siniz</a:t>
            </a:r>
            <a:r>
              <a:rPr lang="en-US" dirty="0"/>
              <a:t> ‘2pl’ + </a:t>
            </a:r>
            <a:r>
              <a:rPr lang="en-US" dirty="0" err="1"/>
              <a:t>casina</a:t>
            </a:r>
            <a:r>
              <a:rPr lang="en-US" dirty="0"/>
              <a:t> ‘as if’ </a:t>
            </a:r>
          </a:p>
          <a:p>
            <a:pPr marL="0" indent="0">
              <a:buNone/>
            </a:pPr>
            <a:endParaRPr lang="en-US" dirty="0"/>
          </a:p>
        </p:txBody>
      </p:sp>
      <p:sp>
        <p:nvSpPr>
          <p:cNvPr id="76" name="Rectangle 75">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126432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a:t>
            </a:r>
          </a:p>
        </p:txBody>
      </p:sp>
      <p:pic>
        <p:nvPicPr>
          <p:cNvPr id="5" name="Content Placeholder 4"/>
          <p:cNvPicPr>
            <a:picLocks noGrp="1" noChangeAspect="1"/>
          </p:cNvPicPr>
          <p:nvPr>
            <p:ph idx="1"/>
          </p:nvPr>
        </p:nvPicPr>
        <p:blipFill>
          <a:blip r:embed="rId3"/>
          <a:stretch>
            <a:fillRect/>
          </a:stretch>
        </p:blipFill>
        <p:spPr>
          <a:xfrm>
            <a:off x="822960" y="1828800"/>
            <a:ext cx="7543800" cy="4215323"/>
          </a:xfrm>
        </p:spPr>
      </p:pic>
    </p:spTree>
    <p:extLst>
      <p:ext uri="{BB962C8B-B14F-4D97-AF65-F5344CB8AC3E}">
        <p14:creationId xmlns:p14="http://schemas.microsoft.com/office/powerpoint/2010/main" val="18969308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v. Local Minimums </a:t>
            </a:r>
          </a:p>
        </p:txBody>
      </p:sp>
      <p:sp>
        <p:nvSpPr>
          <p:cNvPr id="3" name="Content Placeholder 2"/>
          <p:cNvSpPr>
            <a:spLocks noGrp="1"/>
          </p:cNvSpPr>
          <p:nvPr>
            <p:ph idx="1"/>
          </p:nvPr>
        </p:nvSpPr>
        <p:spPr/>
        <p:txBody>
          <a:bodyPr>
            <a:normAutofit/>
          </a:bodyPr>
          <a:lstStyle/>
          <a:p>
            <a:r>
              <a:rPr lang="en-US" sz="2400" dirty="0"/>
              <a:t>For logistic regression, this loss function is conveniently </a:t>
            </a:r>
            <a:r>
              <a:rPr lang="en-US" sz="2400" b="1" dirty="0"/>
              <a:t>convex</a:t>
            </a:r>
            <a:r>
              <a:rPr lang="en-US" sz="2400" dirty="0"/>
              <a:t>. </a:t>
            </a:r>
          </a:p>
          <a:p>
            <a:r>
              <a:rPr lang="en-US" sz="2400" dirty="0"/>
              <a:t>A convex function has just </a:t>
            </a:r>
            <a:r>
              <a:rPr lang="en-US" sz="2400" b="1" dirty="0"/>
              <a:t>one minimum</a:t>
            </a:r>
            <a:r>
              <a:rPr lang="en-US" sz="2400" dirty="0"/>
              <a:t>, so there are no local minima to get stuck in.</a:t>
            </a:r>
          </a:p>
          <a:p>
            <a:r>
              <a:rPr lang="en-US" sz="2400" dirty="0"/>
              <a:t>So gradient descent starting from any point is guaranteed to find the minimum. </a:t>
            </a:r>
          </a:p>
          <a:p>
            <a:endParaRPr lang="en-US" sz="2400" dirty="0"/>
          </a:p>
        </p:txBody>
      </p:sp>
    </p:spTree>
    <p:extLst>
      <p:ext uri="{BB962C8B-B14F-4D97-AF65-F5344CB8AC3E}">
        <p14:creationId xmlns:p14="http://schemas.microsoft.com/office/powerpoint/2010/main" val="17365642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Iteratively find minimum</a:t>
            </a:r>
          </a:p>
        </p:txBody>
      </p:sp>
      <p:pic>
        <p:nvPicPr>
          <p:cNvPr id="4" name="Content Placeholder 3"/>
          <p:cNvPicPr>
            <a:picLocks noGrp="1" noChangeAspect="1"/>
          </p:cNvPicPr>
          <p:nvPr>
            <p:ph idx="1"/>
          </p:nvPr>
        </p:nvPicPr>
        <p:blipFill>
          <a:blip r:embed="rId3"/>
          <a:stretch>
            <a:fillRect/>
          </a:stretch>
        </p:blipFill>
        <p:spPr>
          <a:xfrm>
            <a:off x="152400" y="2438400"/>
            <a:ext cx="8442635" cy="3705843"/>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F190C23-6F9B-A044-A422-AE5A7B292D9F}"/>
                  </a:ext>
                </a:extLst>
              </p14:cNvPr>
              <p14:cNvContentPartPr/>
              <p14:nvPr/>
            </p14:nvContentPartPr>
            <p14:xfrm>
              <a:off x="2695680" y="1792440"/>
              <a:ext cx="3501720" cy="4725000"/>
            </p14:xfrm>
          </p:contentPart>
        </mc:Choice>
        <mc:Fallback xmlns="">
          <p:pic>
            <p:nvPicPr>
              <p:cNvPr id="3" name="Ink 2">
                <a:extLst>
                  <a:ext uri="{FF2B5EF4-FFF2-40B4-BE49-F238E27FC236}">
                    <a16:creationId xmlns:a16="http://schemas.microsoft.com/office/drawing/2014/main" id="{8F190C23-6F9B-A044-A422-AE5A7B292D9F}"/>
                  </a:ext>
                </a:extLst>
              </p:cNvPr>
              <p:cNvPicPr/>
              <p:nvPr/>
            </p:nvPicPr>
            <p:blipFill>
              <a:blip r:embed="rId5"/>
              <a:stretch>
                <a:fillRect/>
              </a:stretch>
            </p:blipFill>
            <p:spPr>
              <a:xfrm>
                <a:off x="2686320" y="1783080"/>
                <a:ext cx="3520440" cy="4743720"/>
              </a:xfrm>
              <a:prstGeom prst="rect">
                <a:avLst/>
              </a:prstGeom>
            </p:spPr>
          </p:pic>
        </mc:Fallback>
      </mc:AlternateContent>
    </p:spTree>
    <p:extLst>
      <p:ext uri="{BB962C8B-B14F-4D97-AF65-F5344CB8AC3E}">
        <p14:creationId xmlns:p14="http://schemas.microsoft.com/office/powerpoint/2010/main" val="150130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should we update the parameter by?</a:t>
            </a:r>
          </a:p>
        </p:txBody>
      </p:sp>
      <p:sp>
        <p:nvSpPr>
          <p:cNvPr id="3" name="Content Placeholder 2"/>
          <p:cNvSpPr>
            <a:spLocks noGrp="1"/>
          </p:cNvSpPr>
          <p:nvPr>
            <p:ph idx="1"/>
          </p:nvPr>
        </p:nvSpPr>
        <p:spPr/>
        <p:txBody>
          <a:bodyPr/>
          <a:lstStyle/>
          <a:p>
            <a:r>
              <a:rPr lang="en-US" dirty="0"/>
              <a:t>The magnitude of the amount to move in gradient descent is the value of the slope weighted by a learning rate </a:t>
            </a:r>
            <a:r>
              <a:rPr lang="en-US" dirty="0" err="1"/>
              <a:t>η</a:t>
            </a:r>
            <a:r>
              <a:rPr lang="en-US" dirty="0"/>
              <a:t>. </a:t>
            </a:r>
          </a:p>
          <a:p>
            <a:r>
              <a:rPr lang="en-US" dirty="0"/>
              <a:t>A higher/faster learning rate means that we should move </a:t>
            </a:r>
            <a:r>
              <a:rPr lang="en-US" i="1" dirty="0"/>
              <a:t>w</a:t>
            </a:r>
            <a:r>
              <a:rPr lang="en-US" dirty="0"/>
              <a:t> more on each step.</a:t>
            </a:r>
          </a:p>
          <a:p>
            <a:endParaRPr lang="en-US" dirty="0"/>
          </a:p>
        </p:txBody>
      </p:sp>
      <p:pic>
        <p:nvPicPr>
          <p:cNvPr id="6" name="Picture 5"/>
          <p:cNvPicPr>
            <a:picLocks noChangeAspect="1"/>
          </p:cNvPicPr>
          <p:nvPr/>
        </p:nvPicPr>
        <p:blipFill>
          <a:blip r:embed="rId3"/>
          <a:stretch>
            <a:fillRect/>
          </a:stretch>
        </p:blipFill>
        <p:spPr>
          <a:xfrm>
            <a:off x="1541280" y="3352800"/>
            <a:ext cx="4800600" cy="1139125"/>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1CA376E2-1136-ED4B-AFB2-7D19E39FDBEB}"/>
                  </a:ext>
                </a:extLst>
              </p14:cNvPr>
              <p14:cNvContentPartPr/>
              <p14:nvPr/>
            </p14:nvContentPartPr>
            <p14:xfrm>
              <a:off x="1536000" y="2865240"/>
              <a:ext cx="6998400" cy="3045960"/>
            </p14:xfrm>
          </p:contentPart>
        </mc:Choice>
        <mc:Fallback xmlns="">
          <p:pic>
            <p:nvPicPr>
              <p:cNvPr id="4" name="Ink 3">
                <a:extLst>
                  <a:ext uri="{FF2B5EF4-FFF2-40B4-BE49-F238E27FC236}">
                    <a16:creationId xmlns="" xmlns:a16="http://schemas.microsoft.com/office/drawing/2014/main" xmlns:p14="http://schemas.microsoft.com/office/powerpoint/2010/main" id="{1CA376E2-1136-ED4B-AFB2-7D19E39FDBEB}"/>
                  </a:ext>
                </a:extLst>
              </p:cNvPr>
              <p:cNvPicPr/>
              <p:nvPr/>
            </p:nvPicPr>
            <p:blipFill>
              <a:blip r:embed="rId5"/>
              <a:stretch>
                <a:fillRect/>
              </a:stretch>
            </p:blipFill>
            <p:spPr>
              <a:xfrm>
                <a:off x="1526640" y="2855880"/>
                <a:ext cx="7017120" cy="3064680"/>
              </a:xfrm>
              <a:prstGeom prst="rect">
                <a:avLst/>
              </a:prstGeom>
            </p:spPr>
          </p:pic>
        </mc:Fallback>
      </mc:AlternateContent>
    </p:spTree>
    <p:extLst>
      <p:ext uri="{BB962C8B-B14F-4D97-AF65-F5344CB8AC3E}">
        <p14:creationId xmlns:p14="http://schemas.microsoft.com/office/powerpoint/2010/main" val="1095527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dimensions</a:t>
            </a:r>
          </a:p>
        </p:txBody>
      </p:sp>
      <p:pic>
        <p:nvPicPr>
          <p:cNvPr id="4" name="Content Placeholder 3"/>
          <p:cNvPicPr>
            <a:picLocks noGrp="1" noChangeAspect="1"/>
          </p:cNvPicPr>
          <p:nvPr>
            <p:ph idx="1"/>
          </p:nvPr>
        </p:nvPicPr>
        <p:blipFill>
          <a:blip r:embed="rId3"/>
          <a:stretch>
            <a:fillRect/>
          </a:stretch>
        </p:blipFill>
        <p:spPr>
          <a:xfrm>
            <a:off x="1295400" y="1757681"/>
            <a:ext cx="6428032" cy="4516995"/>
          </a:xfrm>
          <a:prstGeom prst="rect">
            <a:avLst/>
          </a:prstGeom>
        </p:spPr>
      </p:pic>
    </p:spTree>
    <p:extLst>
      <p:ext uri="{BB962C8B-B14F-4D97-AF65-F5344CB8AC3E}">
        <p14:creationId xmlns:p14="http://schemas.microsoft.com/office/powerpoint/2010/main" val="1712479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each dimension </a:t>
            </a:r>
            <a:r>
              <a:rPr lang="en-US" i="1" dirty="0" err="1"/>
              <a:t>w</a:t>
            </a:r>
            <a:r>
              <a:rPr lang="en-US" i="1" baseline="-25000" dirty="0" err="1"/>
              <a:t>i</a:t>
            </a:r>
            <a:endParaRPr lang="en-US" baseline="-25000" dirty="0"/>
          </a:p>
        </p:txBody>
      </p:sp>
      <p:pic>
        <p:nvPicPr>
          <p:cNvPr id="4" name="Content Placeholder 3"/>
          <p:cNvPicPr>
            <a:picLocks noGrp="1" noChangeAspect="1"/>
          </p:cNvPicPr>
          <p:nvPr>
            <p:ph idx="1"/>
          </p:nvPr>
        </p:nvPicPr>
        <p:blipFill>
          <a:blip r:embed="rId3"/>
          <a:stretch>
            <a:fillRect/>
          </a:stretch>
        </p:blipFill>
        <p:spPr>
          <a:xfrm>
            <a:off x="537332" y="1905000"/>
            <a:ext cx="7829428" cy="3008352"/>
          </a:xfrm>
          <a:prstGeom prst="rect">
            <a:avLst/>
          </a:prstGeom>
        </p:spPr>
      </p:pic>
      <p:pic>
        <p:nvPicPr>
          <p:cNvPr id="5" name="Picture 4"/>
          <p:cNvPicPr>
            <a:picLocks noChangeAspect="1"/>
          </p:cNvPicPr>
          <p:nvPr/>
        </p:nvPicPr>
        <p:blipFill>
          <a:blip r:embed="rId4"/>
          <a:stretch>
            <a:fillRect/>
          </a:stretch>
        </p:blipFill>
        <p:spPr>
          <a:xfrm>
            <a:off x="2057400" y="5562600"/>
            <a:ext cx="5406887" cy="914400"/>
          </a:xfrm>
          <a:prstGeom prst="rect">
            <a:avLst/>
          </a:prstGeom>
        </p:spPr>
      </p:pic>
      <p:sp>
        <p:nvSpPr>
          <p:cNvPr id="6" name="Rectangle 5"/>
          <p:cNvSpPr/>
          <p:nvPr/>
        </p:nvSpPr>
        <p:spPr>
          <a:xfrm>
            <a:off x="685799" y="5080991"/>
            <a:ext cx="6778487" cy="830997"/>
          </a:xfrm>
          <a:prstGeom prst="rect">
            <a:avLst/>
          </a:prstGeom>
        </p:spPr>
        <p:txBody>
          <a:bodyPr wrap="square">
            <a:spAutoFit/>
          </a:bodyPr>
          <a:lstStyle/>
          <a:p>
            <a:r>
              <a:rPr lang="en-US" sz="2400" dirty="0">
                <a:latin typeface="+mj-lt"/>
              </a:rPr>
              <a:t>The final equation for updating </a:t>
            </a:r>
            <a:r>
              <a:rPr lang="en-US" sz="2400" dirty="0" err="1">
                <a:latin typeface="+mj-lt"/>
              </a:rPr>
              <a:t>θ</a:t>
            </a:r>
            <a:r>
              <a:rPr lang="en-US" sz="2400" dirty="0">
                <a:latin typeface="+mj-lt"/>
              </a:rPr>
              <a:t> based on the gradient is</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C5A5B618-6AE8-4340-945D-8182927080E4}"/>
                  </a:ext>
                </a:extLst>
              </p14:cNvPr>
              <p14:cNvContentPartPr/>
              <p14:nvPr/>
            </p14:nvContentPartPr>
            <p14:xfrm>
              <a:off x="1241280" y="2536560"/>
              <a:ext cx="7419960" cy="3861720"/>
            </p14:xfrm>
          </p:contentPart>
        </mc:Choice>
        <mc:Fallback xmlns="">
          <p:pic>
            <p:nvPicPr>
              <p:cNvPr id="3" name="Ink 2">
                <a:extLst>
                  <a:ext uri="{FF2B5EF4-FFF2-40B4-BE49-F238E27FC236}">
                    <a16:creationId xmlns:a16="http://schemas.microsoft.com/office/drawing/2014/main" id="{C5A5B618-6AE8-4340-945D-8182927080E4}"/>
                  </a:ext>
                </a:extLst>
              </p:cNvPr>
              <p:cNvPicPr/>
              <p:nvPr/>
            </p:nvPicPr>
            <p:blipFill>
              <a:blip r:embed="rId6"/>
              <a:stretch>
                <a:fillRect/>
              </a:stretch>
            </p:blipFill>
            <p:spPr>
              <a:xfrm>
                <a:off x="1231920" y="2527200"/>
                <a:ext cx="7438680" cy="3880440"/>
              </a:xfrm>
              <a:prstGeom prst="rect">
                <a:avLst/>
              </a:prstGeom>
            </p:spPr>
          </p:pic>
        </mc:Fallback>
      </mc:AlternateContent>
    </p:spTree>
    <p:extLst>
      <p:ext uri="{BB962C8B-B14F-4D97-AF65-F5344CB8AC3E}">
        <p14:creationId xmlns:p14="http://schemas.microsoft.com/office/powerpoint/2010/main" val="420230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Gradient </a:t>
            </a:r>
          </a:p>
        </p:txBody>
      </p:sp>
      <p:sp>
        <p:nvSpPr>
          <p:cNvPr id="3" name="Content Placeholder 2"/>
          <p:cNvSpPr>
            <a:spLocks noGrp="1"/>
          </p:cNvSpPr>
          <p:nvPr>
            <p:ph idx="1"/>
          </p:nvPr>
        </p:nvSpPr>
        <p:spPr/>
        <p:txBody>
          <a:bodyPr>
            <a:normAutofit lnSpcReduction="10000"/>
          </a:bodyPr>
          <a:lstStyle/>
          <a:p>
            <a:r>
              <a:rPr lang="en-US" dirty="0"/>
              <a:t>To update </a:t>
            </a:r>
            <a:r>
              <a:rPr lang="en-US" dirty="0" err="1"/>
              <a:t>θ</a:t>
            </a:r>
            <a:r>
              <a:rPr lang="en-US" dirty="0"/>
              <a:t>, we need a definition for the gradient ∇</a:t>
            </a:r>
            <a:r>
              <a:rPr lang="en-US" i="1" dirty="0"/>
              <a:t>L</a:t>
            </a:r>
            <a:r>
              <a:rPr lang="en-US" dirty="0"/>
              <a:t>( </a:t>
            </a:r>
            <a:r>
              <a:rPr lang="en-US" i="1" dirty="0"/>
              <a:t>f </a:t>
            </a:r>
            <a:r>
              <a:rPr lang="en-US" dirty="0"/>
              <a:t>(</a:t>
            </a:r>
            <a:r>
              <a:rPr lang="en-US" i="1" dirty="0"/>
              <a:t>x</a:t>
            </a:r>
            <a:r>
              <a:rPr lang="en-US" dirty="0"/>
              <a:t>; </a:t>
            </a:r>
            <a:r>
              <a:rPr lang="en-US" dirty="0" err="1"/>
              <a:t>θ</a:t>
            </a:r>
            <a:r>
              <a:rPr lang="en-US" dirty="0"/>
              <a:t> ), </a:t>
            </a:r>
            <a:r>
              <a:rPr lang="en-US" i="1" dirty="0"/>
              <a:t>y</a:t>
            </a:r>
            <a:r>
              <a:rPr lang="en-US" dirty="0"/>
              <a:t>). </a:t>
            </a:r>
          </a:p>
          <a:p>
            <a:r>
              <a:rPr lang="en-US" dirty="0"/>
              <a:t>For logistic regression the cross-entropy loss function is: </a:t>
            </a:r>
          </a:p>
          <a:p>
            <a:endParaRPr lang="en-US" dirty="0"/>
          </a:p>
          <a:p>
            <a:endParaRPr lang="en-US" dirty="0"/>
          </a:p>
          <a:p>
            <a:r>
              <a:rPr lang="en-US" dirty="0"/>
              <a:t>The derivative of this function for one observation vector </a:t>
            </a:r>
            <a:r>
              <a:rPr lang="en-US" i="1" dirty="0"/>
              <a:t>x </a:t>
            </a:r>
            <a:r>
              <a:rPr lang="en-US" dirty="0"/>
              <a:t>for a single weight </a:t>
            </a:r>
            <a:r>
              <a:rPr lang="en-US" i="1" dirty="0" err="1"/>
              <a:t>w</a:t>
            </a:r>
            <a:r>
              <a:rPr lang="en-US" i="1" baseline="-25000" dirty="0" err="1"/>
              <a:t>j</a:t>
            </a:r>
            <a:r>
              <a:rPr lang="en-US" dirty="0"/>
              <a:t> is </a:t>
            </a:r>
          </a:p>
          <a:p>
            <a:endParaRPr lang="en-US" dirty="0"/>
          </a:p>
          <a:p>
            <a:endParaRPr lang="en-US" dirty="0"/>
          </a:p>
          <a:p>
            <a:r>
              <a:rPr lang="en-US" dirty="0"/>
              <a:t>The gradient is a very intuitive value: the difference between the true </a:t>
            </a:r>
            <a:r>
              <a:rPr lang="en-US" i="1" dirty="0"/>
              <a:t>y </a:t>
            </a:r>
            <a:r>
              <a:rPr lang="en-US" dirty="0"/>
              <a:t>and our estimate for x, multiplied by the corresponding input value </a:t>
            </a:r>
            <a:r>
              <a:rPr lang="en-US" i="1" dirty="0" err="1"/>
              <a:t>x</a:t>
            </a:r>
            <a:r>
              <a:rPr lang="en-US" i="1" baseline="-25000" dirty="0" err="1"/>
              <a:t>j</a:t>
            </a:r>
            <a:r>
              <a:rPr lang="en-US" i="1" dirty="0"/>
              <a:t> </a:t>
            </a:r>
            <a:r>
              <a:rPr lang="en-US" dirty="0"/>
              <a:t>. </a:t>
            </a:r>
          </a:p>
          <a:p>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914400" y="2667000"/>
            <a:ext cx="7664116" cy="533400"/>
          </a:xfrm>
          <a:prstGeom prst="rect">
            <a:avLst/>
          </a:prstGeom>
        </p:spPr>
      </p:pic>
      <p:pic>
        <p:nvPicPr>
          <p:cNvPr id="5" name="Picture 4"/>
          <p:cNvPicPr>
            <a:picLocks noChangeAspect="1"/>
          </p:cNvPicPr>
          <p:nvPr/>
        </p:nvPicPr>
        <p:blipFill>
          <a:blip r:embed="rId4"/>
          <a:stretch>
            <a:fillRect/>
          </a:stretch>
        </p:blipFill>
        <p:spPr>
          <a:xfrm>
            <a:off x="2209800" y="4130039"/>
            <a:ext cx="4572000" cy="904068"/>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887F8B1F-0DDF-5942-A3CB-531E5455B99A}"/>
                  </a:ext>
                </a:extLst>
              </p14:cNvPr>
              <p14:cNvContentPartPr/>
              <p14:nvPr/>
            </p14:nvContentPartPr>
            <p14:xfrm>
              <a:off x="914400" y="1349640"/>
              <a:ext cx="8102160" cy="3770640"/>
            </p14:xfrm>
          </p:contentPart>
        </mc:Choice>
        <mc:Fallback xmlns="">
          <p:pic>
            <p:nvPicPr>
              <p:cNvPr id="6" name="Ink 5">
                <a:extLst>
                  <a:ext uri="{FF2B5EF4-FFF2-40B4-BE49-F238E27FC236}">
                    <a16:creationId xmlns:a16="http://schemas.microsoft.com/office/drawing/2014/main" id="{887F8B1F-0DDF-5942-A3CB-531E5455B99A}"/>
                  </a:ext>
                </a:extLst>
              </p:cNvPr>
              <p:cNvPicPr/>
              <p:nvPr/>
            </p:nvPicPr>
            <p:blipFill>
              <a:blip r:embed="rId6"/>
              <a:stretch>
                <a:fillRect/>
              </a:stretch>
            </p:blipFill>
            <p:spPr>
              <a:xfrm>
                <a:off x="905040" y="1340280"/>
                <a:ext cx="8120880" cy="3789360"/>
              </a:xfrm>
              <a:prstGeom prst="rect">
                <a:avLst/>
              </a:prstGeom>
            </p:spPr>
          </p:pic>
        </mc:Fallback>
      </mc:AlternateContent>
    </p:spTree>
    <p:extLst>
      <p:ext uri="{BB962C8B-B14F-4D97-AF65-F5344CB8AC3E}">
        <p14:creationId xmlns:p14="http://schemas.microsoft.com/office/powerpoint/2010/main" val="13306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Loss</a:t>
            </a:r>
          </a:p>
        </p:txBody>
      </p:sp>
      <p:sp>
        <p:nvSpPr>
          <p:cNvPr id="6" name="TextBox 5"/>
          <p:cNvSpPr txBox="1"/>
          <p:nvPr/>
        </p:nvSpPr>
        <p:spPr>
          <a:xfrm>
            <a:off x="2743200" y="4931409"/>
            <a:ext cx="3512693" cy="369332"/>
          </a:xfrm>
          <a:prstGeom prst="rect">
            <a:avLst/>
          </a:prstGeom>
          <a:noFill/>
        </p:spPr>
        <p:txBody>
          <a:bodyPr wrap="none" rtlCol="0">
            <a:spAutoFit/>
          </a:bodyPr>
          <a:lstStyle/>
          <a:p>
            <a:r>
              <a:rPr lang="en-US" b="1" dirty="0"/>
              <a:t>This is what we want to minimize!!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FBAC3BE-4AC8-4640-9240-A840642D1A16}"/>
                  </a:ext>
                </a:extLst>
              </p:cNvPr>
              <p:cNvSpPr txBox="1"/>
              <p:nvPr/>
            </p:nvSpPr>
            <p:spPr>
              <a:xfrm>
                <a:off x="822960" y="2494091"/>
                <a:ext cx="7603941" cy="168058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𝐶𝑜𝑠𝑡</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𝑤</m:t>
                          </m:r>
                          <m:r>
                            <a:rPr lang="en-US" sz="2000" b="0" i="1" smtClean="0">
                              <a:latin typeface="Cambria Math" panose="02040503050406030204" pitchFamily="18" charset="0"/>
                            </a:rPr>
                            <m:t>,</m:t>
                          </m:r>
                          <m:r>
                            <a:rPr lang="en-US" sz="2000" b="0" i="1" smtClean="0">
                              <a:latin typeface="Cambria Math" panose="02040503050406030204" pitchFamily="18" charset="0"/>
                            </a:rPr>
                            <m:t>𝑏</m:t>
                          </m:r>
                        </m:e>
                      </m:d>
                      <m:r>
                        <m:rPr>
                          <m:aln/>
                        </m:rP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𝑚</m:t>
                          </m:r>
                        </m:den>
                      </m:f>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𝑚</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𝐶𝐸</m:t>
                              </m:r>
                            </m:sub>
                          </m:sSub>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𝑦</m:t>
                                  </m:r>
                                </m:e>
                              </m:acc>
                            </m:e>
                            <m: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𝑖</m:t>
                                  </m:r>
                                </m:e>
                              </m:d>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𝑦</m:t>
                              </m:r>
                            </m:e>
                            <m:sup>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m:t>
                              </m:r>
                            </m:sup>
                          </m:sSup>
                        </m:e>
                      </m:nary>
                      <m:r>
                        <a:rPr lang="en-US" sz="2000" b="0" i="1" smtClean="0">
                          <a:latin typeface="Cambria Math" panose="02040503050406030204" pitchFamily="18" charset="0"/>
                        </a:rPr>
                        <m:t>)</m:t>
                      </m:r>
                    </m:oMath>
                  </m:oMathPara>
                </a14:m>
                <a:endParaRPr lang="en-US" sz="2000" b="0" dirty="0"/>
              </a:p>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m:t>
                      </m:r>
                      <m:r>
                        <m:rPr>
                          <m:aln/>
                        </m:rP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𝑚</m:t>
                          </m:r>
                        </m:den>
                      </m:f>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𝑚</m:t>
                          </m:r>
                        </m:sup>
                        <m:e>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r>
                                <a:rPr lang="en-US" sz="2000" i="1">
                                  <a:latin typeface="Cambria Math" panose="02040503050406030204" pitchFamily="18" charset="0"/>
                                </a:rPr>
                                <m:t>𝜎</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r>
                                    <a:rPr lang="en-US" sz="2000" i="1">
                                      <a:latin typeface="Cambria Math" panose="02040503050406030204" pitchFamily="18" charset="0"/>
                                    </a:rPr>
                                    <m:t>𝑏</m:t>
                                  </m:r>
                                </m:e>
                              </m:d>
                            </m:e>
                          </m:func>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1−</m:t>
                              </m:r>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e>
                          </m:d>
                          <m:r>
                            <m:rPr>
                              <m:sty m:val="p"/>
                            </m:rPr>
                            <a:rPr lang="en-US" sz="2000">
                              <a:latin typeface="Cambria Math" panose="02040503050406030204" pitchFamily="18" charset="0"/>
                            </a:rPr>
                            <m:t>log</m:t>
                          </m:r>
                          <m:r>
                            <a:rPr lang="en-US" sz="2000" i="1">
                              <a:latin typeface="Cambria Math" panose="02040503050406030204" pitchFamily="18" charset="0"/>
                            </a:rPr>
                            <m:t>⁡(1−</m:t>
                          </m:r>
                          <m:r>
                            <a:rPr lang="en-US" sz="2000" i="1">
                              <a:latin typeface="Cambria Math" panose="02040503050406030204" pitchFamily="18" charset="0"/>
                            </a:rPr>
                            <m:t>𝜎</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r>
                                <a:rPr lang="en-US" sz="2000" i="1">
                                  <a:latin typeface="Cambria Math" panose="02040503050406030204" pitchFamily="18" charset="0"/>
                                </a:rPr>
                                <m:t>𝑏</m:t>
                              </m:r>
                            </m:e>
                          </m:d>
                          <m:r>
                            <a:rPr lang="en-US" sz="2000" i="1">
                              <a:latin typeface="Cambria Math" panose="02040503050406030204" pitchFamily="18" charset="0"/>
                            </a:rPr>
                            <m:t>)</m:t>
                          </m:r>
                        </m:e>
                      </m:nary>
                    </m:oMath>
                  </m:oMathPara>
                </a14:m>
                <a:endParaRPr lang="en-US" sz="2000" dirty="0"/>
              </a:p>
            </p:txBody>
          </p:sp>
        </mc:Choice>
        <mc:Fallback xmlns="">
          <p:sp>
            <p:nvSpPr>
              <p:cNvPr id="3" name="TextBox 2">
                <a:extLst>
                  <a:ext uri="{FF2B5EF4-FFF2-40B4-BE49-F238E27FC236}">
                    <a16:creationId xmlns:a16="http://schemas.microsoft.com/office/drawing/2014/main" id="{CFBAC3BE-4AC8-4640-9240-A840642D1A16}"/>
                  </a:ext>
                </a:extLst>
              </p:cNvPr>
              <p:cNvSpPr txBox="1">
                <a:spLocks noRot="1" noChangeAspect="1" noMove="1" noResize="1" noEditPoints="1" noAdjustHandles="1" noChangeArrowheads="1" noChangeShapeType="1" noTextEdit="1"/>
              </p:cNvSpPr>
              <p:nvPr/>
            </p:nvSpPr>
            <p:spPr>
              <a:xfrm>
                <a:off x="822960" y="2494091"/>
                <a:ext cx="7603941" cy="1680588"/>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101228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Gradient </a:t>
            </a:r>
          </a:p>
        </p:txBody>
      </p:sp>
      <p:sp>
        <p:nvSpPr>
          <p:cNvPr id="3" name="Content Placeholder 2"/>
          <p:cNvSpPr>
            <a:spLocks noGrp="1"/>
          </p:cNvSpPr>
          <p:nvPr>
            <p:ph idx="1"/>
          </p:nvPr>
        </p:nvSpPr>
        <p:spPr/>
        <p:txBody>
          <a:bodyPr>
            <a:normAutofit/>
          </a:bodyPr>
          <a:lstStyle/>
          <a:p>
            <a:r>
              <a:rPr lang="en-US" dirty="0"/>
              <a:t>The loss for a batch of data or an entire dataset is just the average loss over the </a:t>
            </a:r>
            <a:r>
              <a:rPr lang="en-US" i="1" dirty="0"/>
              <a:t>m </a:t>
            </a:r>
            <a:r>
              <a:rPr lang="en-US" dirty="0"/>
              <a:t>examples </a:t>
            </a:r>
          </a:p>
          <a:p>
            <a:endParaRPr lang="en-US" dirty="0"/>
          </a:p>
          <a:p>
            <a:pPr marL="0" indent="0">
              <a:buNone/>
            </a:pPr>
            <a:endParaRPr lang="en-US" dirty="0"/>
          </a:p>
          <a:p>
            <a:pPr marL="0" indent="0">
              <a:buNone/>
            </a:pPr>
            <a:r>
              <a:rPr lang="en-US" dirty="0"/>
              <a:t>The gradient for multiple data points is the sum of the individual gradients: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9B85C44-5664-4E44-B9D3-1A8B2ECDAF72}"/>
                  </a:ext>
                </a:extLst>
              </p:cNvPr>
              <p:cNvSpPr txBox="1"/>
              <p:nvPr/>
            </p:nvSpPr>
            <p:spPr>
              <a:xfrm>
                <a:off x="593346" y="2514600"/>
                <a:ext cx="8003025"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𝐶𝑜𝑠𝑡</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𝑚</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𝑚</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𝜎</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p>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(1−</m:t>
                                  </m:r>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𝑏</m:t>
                                      </m:r>
                                    </m:e>
                                  </m:d>
                                  <m:r>
                                    <a:rPr lang="en-US" b="0" i="1" smtClean="0">
                                      <a:latin typeface="Cambria Math" panose="02040503050406030204" pitchFamily="18" charset="0"/>
                                    </a:rPr>
                                    <m:t>)</m:t>
                                  </m:r>
                                </m:e>
                              </m:func>
                            </m:e>
                          </m:func>
                        </m:e>
                      </m:nary>
                    </m:oMath>
                  </m:oMathPara>
                </a14:m>
                <a:endParaRPr lang="en-US" dirty="0"/>
              </a:p>
            </p:txBody>
          </p:sp>
        </mc:Choice>
        <mc:Fallback xmlns="">
          <p:sp>
            <p:nvSpPr>
              <p:cNvPr id="4" name="TextBox 3">
                <a:extLst>
                  <a:ext uri="{FF2B5EF4-FFF2-40B4-BE49-F238E27FC236}">
                    <a16:creationId xmlns:a16="http://schemas.microsoft.com/office/drawing/2014/main" id="{D9B85C44-5664-4E44-B9D3-1A8B2ECDAF72}"/>
                  </a:ext>
                </a:extLst>
              </p:cNvPr>
              <p:cNvSpPr txBox="1">
                <a:spLocks noRot="1" noChangeAspect="1" noMove="1" noResize="1" noEditPoints="1" noAdjustHandles="1" noChangeArrowheads="1" noChangeShapeType="1" noTextEdit="1"/>
              </p:cNvSpPr>
              <p:nvPr/>
            </p:nvSpPr>
            <p:spPr>
              <a:xfrm>
                <a:off x="593346" y="2514600"/>
                <a:ext cx="8003025" cy="75623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00A2B4E-7418-4132-9C09-25EC0C820D92}"/>
                  </a:ext>
                </a:extLst>
              </p:cNvPr>
              <p:cNvSpPr txBox="1"/>
              <p:nvPr/>
            </p:nvSpPr>
            <p:spPr>
              <a:xfrm>
                <a:off x="1981200" y="4267200"/>
                <a:ext cx="4432752"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𝐶𝑜𝑠𝑡</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𝑏</m:t>
                              </m:r>
                            </m:e>
                          </m:d>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den>
                      </m:f>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𝑚</m:t>
                          </m:r>
                        </m:sup>
                        <m:e>
                          <m:r>
                            <a:rPr lang="en-US" b="0" i="1" smtClean="0">
                              <a:latin typeface="Cambria Math" panose="02040503050406030204" pitchFamily="18" charset="0"/>
                            </a:rPr>
                            <m:t>[</m:t>
                          </m:r>
                          <m:r>
                            <a:rPr lang="en-US" b="0" i="1" smtClean="0">
                              <a:latin typeface="Cambria Math" panose="02040503050406030204" pitchFamily="18" charset="0"/>
                            </a:rPr>
                            <m:t>𝜎</m:t>
                          </m:r>
                          <m:d>
                            <m:dPr>
                              <m:ctrlPr>
                                <a:rPr lang="en-US" b="0" i="1" smtClean="0">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e>
                      </m:nary>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𝑗</m:t>
                          </m:r>
                        </m:sub>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bSup>
                    </m:oMath>
                  </m:oMathPara>
                </a14:m>
                <a:endParaRPr lang="en-US" dirty="0"/>
              </a:p>
            </p:txBody>
          </p:sp>
        </mc:Choice>
        <mc:Fallback xmlns="">
          <p:sp>
            <p:nvSpPr>
              <p:cNvPr id="5" name="TextBox 4">
                <a:extLst>
                  <a:ext uri="{FF2B5EF4-FFF2-40B4-BE49-F238E27FC236}">
                    <a16:creationId xmlns:a16="http://schemas.microsoft.com/office/drawing/2014/main" id="{200A2B4E-7418-4132-9C09-25EC0C820D92}"/>
                  </a:ext>
                </a:extLst>
              </p:cNvPr>
              <p:cNvSpPr txBox="1">
                <a:spLocks noRot="1" noChangeAspect="1" noMove="1" noResize="1" noEditPoints="1" noAdjustHandles="1" noChangeArrowheads="1" noChangeShapeType="1" noTextEdit="1"/>
              </p:cNvSpPr>
              <p:nvPr/>
            </p:nvSpPr>
            <p:spPr>
              <a:xfrm>
                <a:off x="1981200" y="4267200"/>
                <a:ext cx="4432752" cy="75623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59922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gradient descent algorithm </a:t>
            </a:r>
          </a:p>
        </p:txBody>
      </p:sp>
      <p:pic>
        <p:nvPicPr>
          <p:cNvPr id="4" name="Picture 3"/>
          <p:cNvPicPr>
            <a:picLocks noChangeAspect="1"/>
          </p:cNvPicPr>
          <p:nvPr/>
        </p:nvPicPr>
        <p:blipFill>
          <a:blip r:embed="rId3"/>
          <a:stretch>
            <a:fillRect/>
          </a:stretch>
        </p:blipFill>
        <p:spPr>
          <a:xfrm>
            <a:off x="685800" y="1905000"/>
            <a:ext cx="8161021" cy="42672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A63FB3F8-DD7B-9A4B-92AE-117782ACF2AE}"/>
                  </a:ext>
                </a:extLst>
              </p14:cNvPr>
              <p14:cNvContentPartPr/>
              <p14:nvPr/>
            </p14:nvContentPartPr>
            <p14:xfrm>
              <a:off x="6569640" y="1602360"/>
              <a:ext cx="40680" cy="54000"/>
            </p14:xfrm>
          </p:contentPart>
        </mc:Choice>
        <mc:Fallback xmlns="">
          <p:pic>
            <p:nvPicPr>
              <p:cNvPr id="3" name="Ink 2">
                <a:extLst>
                  <a:ext uri="{FF2B5EF4-FFF2-40B4-BE49-F238E27FC236}">
                    <a16:creationId xmlns:a16="http://schemas.microsoft.com/office/drawing/2014/main" id="{A63FB3F8-DD7B-9A4B-92AE-117782ACF2AE}"/>
                  </a:ext>
                </a:extLst>
              </p:cNvPr>
              <p:cNvPicPr/>
              <p:nvPr/>
            </p:nvPicPr>
            <p:blipFill>
              <a:blip r:embed="rId5"/>
              <a:stretch>
                <a:fillRect/>
              </a:stretch>
            </p:blipFill>
            <p:spPr>
              <a:xfrm>
                <a:off x="6553440" y="1586160"/>
                <a:ext cx="73080" cy="86400"/>
              </a:xfrm>
              <a:prstGeom prst="rect">
                <a:avLst/>
              </a:prstGeom>
            </p:spPr>
          </p:pic>
        </mc:Fallback>
      </mc:AlternateContent>
    </p:spTree>
    <p:extLst>
      <p:ext uri="{BB962C8B-B14F-4D97-AF65-F5344CB8AC3E}">
        <p14:creationId xmlns:p14="http://schemas.microsoft.com/office/powerpoint/2010/main" val="299702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650" name="Rectangle 1026"/>
          <p:cNvSpPr>
            <a:spLocks noGrp="1" noChangeArrowheads="1"/>
          </p:cNvSpPr>
          <p:nvPr>
            <p:ph type="title"/>
          </p:nvPr>
        </p:nvSpPr>
        <p:spPr>
          <a:xfrm>
            <a:off x="800100" y="5252936"/>
            <a:ext cx="7543800" cy="1028715"/>
          </a:xfrm>
        </p:spPr>
        <p:txBody>
          <a:bodyPr anchor="ctr">
            <a:normAutofit/>
          </a:bodyPr>
          <a:lstStyle/>
          <a:p>
            <a:pPr algn="ctr"/>
            <a:r>
              <a:rPr lang="en-US" dirty="0">
                <a:solidFill>
                  <a:srgbClr val="FFFFFF"/>
                </a:solidFill>
              </a:rPr>
              <a:t>Tokenization: language issues</a:t>
            </a:r>
          </a:p>
        </p:txBody>
      </p:sp>
      <p:sp>
        <p:nvSpPr>
          <p:cNvPr id="27651" name="Rectangle 1027"/>
          <p:cNvSpPr>
            <a:spLocks noGrp="1" noChangeArrowheads="1"/>
          </p:cNvSpPr>
          <p:nvPr>
            <p:ph idx="1"/>
          </p:nvPr>
        </p:nvSpPr>
        <p:spPr>
          <a:xfrm>
            <a:off x="822960" y="1086678"/>
            <a:ext cx="7520940" cy="3471467"/>
          </a:xfrm>
        </p:spPr>
        <p:txBody>
          <a:bodyPr>
            <a:normAutofit/>
          </a:bodyPr>
          <a:lstStyle/>
          <a:p>
            <a:r>
              <a:rPr lang="en-US" dirty="0">
                <a:sym typeface="Symbol" charset="2"/>
              </a:rPr>
              <a:t>Chinese and Japanese no spaces between words:</a:t>
            </a:r>
          </a:p>
          <a:p>
            <a:pPr lvl="1"/>
            <a:r>
              <a:rPr lang="ja-JP" altLang="en-US">
                <a:latin typeface="华文黑体"/>
                <a:ea typeface="华文黑体"/>
                <a:cs typeface="华文黑体"/>
                <a:sym typeface="Symbol" charset="2"/>
              </a:rPr>
              <a:t>莎拉波娃现在居住在美国东南部的佛罗里达。</a:t>
            </a:r>
            <a:endParaRPr lang="en-US" altLang="ja-JP" dirty="0">
              <a:latin typeface="华文黑体"/>
              <a:ea typeface="华文黑体"/>
              <a:cs typeface="华文黑体"/>
              <a:sym typeface="Symbol" charset="2"/>
            </a:endParaRPr>
          </a:p>
          <a:p>
            <a:pPr lvl="1"/>
            <a:r>
              <a:rPr lang="ja-JP" altLang="en-US">
                <a:latin typeface="华文黑体"/>
                <a:ea typeface="华文黑体"/>
                <a:cs typeface="华文黑体"/>
                <a:sym typeface="Symbol" charset="2"/>
              </a:rPr>
              <a:t>莎拉波娃</a:t>
            </a:r>
            <a:r>
              <a:rPr lang="en-US" altLang="ja-JP" dirty="0">
                <a:latin typeface="华文黑体"/>
                <a:ea typeface="华文黑体"/>
                <a:cs typeface="华文黑体"/>
                <a:sym typeface="Symbol" charset="2"/>
              </a:rPr>
              <a:t>  </a:t>
            </a:r>
            <a:r>
              <a:rPr lang="ja-JP" altLang="en-US">
                <a:latin typeface="华文黑体"/>
                <a:ea typeface="华文黑体"/>
                <a:cs typeface="华文黑体"/>
                <a:sym typeface="Symbol" charset="2"/>
              </a:rPr>
              <a:t>现在</a:t>
            </a:r>
            <a:r>
              <a:rPr lang="en-US" altLang="ja-JP" dirty="0">
                <a:latin typeface="华文黑体"/>
                <a:ea typeface="华文黑体"/>
                <a:cs typeface="华文黑体"/>
                <a:sym typeface="Symbol" charset="2"/>
              </a:rPr>
              <a:t>   </a:t>
            </a:r>
            <a:r>
              <a:rPr lang="ja-JP" altLang="en-US">
                <a:latin typeface="华文黑体"/>
                <a:ea typeface="华文黑体"/>
                <a:cs typeface="华文黑体"/>
                <a:sym typeface="Symbol" charset="2"/>
              </a:rPr>
              <a:t>居住</a:t>
            </a:r>
            <a:r>
              <a:rPr lang="en-US" altLang="ja-JP" dirty="0">
                <a:latin typeface="华文黑体"/>
                <a:ea typeface="华文黑体"/>
                <a:cs typeface="华文黑体"/>
                <a:sym typeface="Symbol" charset="2"/>
              </a:rPr>
              <a:t>  </a:t>
            </a:r>
            <a:r>
              <a:rPr lang="ja-JP" altLang="en-US">
                <a:latin typeface="华文黑体"/>
                <a:ea typeface="华文黑体"/>
                <a:cs typeface="华文黑体"/>
                <a:sym typeface="Symbol" charset="2"/>
              </a:rPr>
              <a:t>在</a:t>
            </a:r>
            <a:r>
              <a:rPr lang="en-US" altLang="ja-JP" dirty="0">
                <a:latin typeface="华文黑体"/>
                <a:ea typeface="华文黑体"/>
                <a:cs typeface="华文黑体"/>
                <a:sym typeface="Symbol" charset="2"/>
              </a:rPr>
              <a:t>    </a:t>
            </a:r>
            <a:r>
              <a:rPr lang="ja-JP" altLang="en-US">
                <a:latin typeface="华文黑体"/>
                <a:ea typeface="华文黑体"/>
                <a:cs typeface="华文黑体"/>
                <a:sym typeface="Symbol" charset="2"/>
              </a:rPr>
              <a:t>美国</a:t>
            </a:r>
            <a:r>
              <a:rPr lang="en-US" altLang="ja-JP" dirty="0">
                <a:latin typeface="华文黑体"/>
                <a:ea typeface="华文黑体"/>
                <a:cs typeface="华文黑体"/>
                <a:sym typeface="Symbol" charset="2"/>
              </a:rPr>
              <a:t>   </a:t>
            </a:r>
            <a:r>
              <a:rPr lang="ja-JP" altLang="en-US">
                <a:latin typeface="华文黑体"/>
                <a:ea typeface="华文黑体"/>
                <a:cs typeface="华文黑体"/>
                <a:sym typeface="Symbol" charset="2"/>
              </a:rPr>
              <a:t>东南部</a:t>
            </a:r>
            <a:r>
              <a:rPr lang="en-US" altLang="ja-JP" dirty="0">
                <a:latin typeface="华文黑体"/>
                <a:ea typeface="华文黑体"/>
                <a:cs typeface="华文黑体"/>
                <a:sym typeface="Symbol" charset="2"/>
              </a:rPr>
              <a:t>     </a:t>
            </a:r>
            <a:r>
              <a:rPr lang="ja-JP" altLang="en-US">
                <a:latin typeface="华文黑体"/>
                <a:ea typeface="华文黑体"/>
                <a:cs typeface="华文黑体"/>
                <a:sym typeface="Symbol" charset="2"/>
              </a:rPr>
              <a:t>的</a:t>
            </a:r>
            <a:r>
              <a:rPr lang="en-US" altLang="ja-JP" dirty="0">
                <a:latin typeface="华文黑体"/>
                <a:ea typeface="华文黑体"/>
                <a:cs typeface="华文黑体"/>
                <a:sym typeface="Symbol" charset="2"/>
              </a:rPr>
              <a:t>    </a:t>
            </a:r>
            <a:r>
              <a:rPr lang="ja-JP" altLang="en-US">
                <a:latin typeface="华文黑体"/>
                <a:ea typeface="华文黑体"/>
                <a:cs typeface="华文黑体"/>
                <a:sym typeface="Symbol" charset="2"/>
              </a:rPr>
              <a:t>佛罗里达</a:t>
            </a:r>
          </a:p>
          <a:p>
            <a:pPr lvl="1"/>
            <a:r>
              <a:rPr lang="en-US" dirty="0">
                <a:sym typeface="Symbol" charset="2"/>
              </a:rPr>
              <a:t>Sharapova now     lives  in       US       southeastern     Florida</a:t>
            </a:r>
          </a:p>
          <a:p>
            <a:r>
              <a:rPr lang="en-US" dirty="0">
                <a:sym typeface="Symbol" charset="2"/>
              </a:rPr>
              <a:t>Further complicated in Japanese, with multiple alphabets intermingled</a:t>
            </a:r>
          </a:p>
          <a:p>
            <a:pPr lvl="1"/>
            <a:r>
              <a:rPr lang="en-US" dirty="0">
                <a:sym typeface="Symbol" charset="2"/>
              </a:rPr>
              <a:t>Dates/amounts in multiple formats</a:t>
            </a:r>
          </a:p>
        </p:txBody>
      </p:sp>
      <p:sp>
        <p:nvSpPr>
          <p:cNvPr id="76" name="Rectangle 75">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Text Box 1037">
            <a:extLst>
              <a:ext uri="{FF2B5EF4-FFF2-40B4-BE49-F238E27FC236}">
                <a16:creationId xmlns:a16="http://schemas.microsoft.com/office/drawing/2014/main" id="{E9EB077C-2104-9246-AD42-27F0A761A30C}"/>
              </a:ext>
            </a:extLst>
          </p:cNvPr>
          <p:cNvSpPr txBox="1">
            <a:spLocks noChangeArrowheads="1"/>
          </p:cNvSpPr>
          <p:nvPr/>
        </p:nvSpPr>
        <p:spPr bwMode="auto">
          <a:xfrm>
            <a:off x="457200" y="3301518"/>
            <a:ext cx="8307275" cy="415498"/>
          </a:xfrm>
          <a:prstGeom prst="rect">
            <a:avLst/>
          </a:prstGeom>
          <a:noFill/>
          <a:ln w="9525">
            <a:noFill/>
            <a:miter lim="800000"/>
            <a:headEnd/>
            <a:tailEnd/>
          </a:ln>
        </p:spPr>
        <p:txBody>
          <a:bodyPr wrap="none">
            <a:prstTxWarp prst="textNoShape">
              <a:avLst/>
            </a:prstTxWarp>
            <a:spAutoFit/>
          </a:bodyPr>
          <a:lstStyle/>
          <a:p>
            <a:pPr lvl="1">
              <a:spcBef>
                <a:spcPct val="20000"/>
              </a:spcBef>
              <a:buClr>
                <a:schemeClr val="tx1"/>
              </a:buClr>
              <a:buSzPct val="55000"/>
              <a:buFont typeface="Wingdings" charset="2"/>
              <a:buNone/>
            </a:pPr>
            <a:r>
              <a:rPr lang="ja-JP" altLang="en-US" sz="2100" b="1" i="1"/>
              <a:t>フォーチュン</a:t>
            </a:r>
            <a:r>
              <a:rPr lang="en-US" altLang="ja-JP" sz="2100" b="1" i="1" dirty="0"/>
              <a:t>500</a:t>
            </a:r>
            <a:r>
              <a:rPr lang="ja-JP" altLang="en-US" sz="2100" b="1" i="1"/>
              <a:t>社は情報不足のため時間あた</a:t>
            </a:r>
            <a:r>
              <a:rPr lang="en-US" altLang="ja-JP" sz="2100" b="1" i="1" dirty="0"/>
              <a:t>$500K(</a:t>
            </a:r>
            <a:r>
              <a:rPr lang="ja-JP" altLang="en-US" sz="2100" b="1" i="1"/>
              <a:t>約</a:t>
            </a:r>
            <a:r>
              <a:rPr lang="en-US" altLang="ja-JP" sz="2100" b="1" i="1" dirty="0"/>
              <a:t>6,000</a:t>
            </a:r>
            <a:r>
              <a:rPr lang="ja-JP" altLang="en-US" sz="2100" b="1" i="1"/>
              <a:t>万円</a:t>
            </a:r>
            <a:r>
              <a:rPr lang="en-US" altLang="ja-JP" sz="2100" b="1" i="1" dirty="0"/>
              <a:t>)</a:t>
            </a:r>
            <a:endParaRPr lang="en-US" sz="2100" b="1" i="1" dirty="0"/>
          </a:p>
        </p:txBody>
      </p:sp>
      <p:grpSp>
        <p:nvGrpSpPr>
          <p:cNvPr id="25" name="Group 1032">
            <a:extLst>
              <a:ext uri="{FF2B5EF4-FFF2-40B4-BE49-F238E27FC236}">
                <a16:creationId xmlns:a16="http://schemas.microsoft.com/office/drawing/2014/main" id="{D8CA103E-DE7C-4041-AA02-3ABFABC7C1A2}"/>
              </a:ext>
            </a:extLst>
          </p:cNvPr>
          <p:cNvGrpSpPr>
            <a:grpSpLocks/>
          </p:cNvGrpSpPr>
          <p:nvPr/>
        </p:nvGrpSpPr>
        <p:grpSpPr bwMode="auto">
          <a:xfrm>
            <a:off x="1752600" y="3892068"/>
            <a:ext cx="5435600" cy="400050"/>
            <a:chOff x="422" y="3792"/>
            <a:chExt cx="3424" cy="336"/>
          </a:xfrm>
        </p:grpSpPr>
        <p:sp>
          <p:nvSpPr>
            <p:cNvPr id="26" name="Text Box 1028">
              <a:extLst>
                <a:ext uri="{FF2B5EF4-FFF2-40B4-BE49-F238E27FC236}">
                  <a16:creationId xmlns:a16="http://schemas.microsoft.com/office/drawing/2014/main" id="{C887A393-BA46-034D-8467-E578D23D89A2}"/>
                </a:ext>
              </a:extLst>
            </p:cNvPr>
            <p:cNvSpPr txBox="1">
              <a:spLocks noChangeArrowheads="1"/>
            </p:cNvSpPr>
            <p:nvPr/>
          </p:nvSpPr>
          <p:spPr bwMode="auto">
            <a:xfrm>
              <a:off x="422" y="3792"/>
              <a:ext cx="722" cy="336"/>
            </a:xfrm>
            <a:prstGeom prst="rect">
              <a:avLst/>
            </a:prstGeom>
            <a:solidFill>
              <a:schemeClr val="accent1">
                <a:alpha val="50195"/>
              </a:schemeClr>
            </a:solidFill>
            <a:ln w="9525">
              <a:noFill/>
              <a:miter lim="800000"/>
              <a:headEnd/>
              <a:tailEnd/>
            </a:ln>
          </p:spPr>
          <p:txBody>
            <a:bodyPr wrap="none">
              <a:prstTxWarp prst="textNoShape">
                <a:avLst/>
              </a:prstTxWarp>
              <a:spAutoFit/>
            </a:bodyPr>
            <a:lstStyle/>
            <a:p>
              <a:r>
                <a:rPr lang="en-US" sz="2000" dirty="0">
                  <a:latin typeface="Calibri"/>
                  <a:cs typeface="Calibri"/>
                </a:rPr>
                <a:t>Katakana</a:t>
              </a:r>
            </a:p>
          </p:txBody>
        </p:sp>
        <p:sp>
          <p:nvSpPr>
            <p:cNvPr id="27" name="Text Box 1029">
              <a:extLst>
                <a:ext uri="{FF2B5EF4-FFF2-40B4-BE49-F238E27FC236}">
                  <a16:creationId xmlns:a16="http://schemas.microsoft.com/office/drawing/2014/main" id="{75AA9537-2C47-D142-BFF6-36AE08E4F24F}"/>
                </a:ext>
              </a:extLst>
            </p:cNvPr>
            <p:cNvSpPr txBox="1">
              <a:spLocks noChangeArrowheads="1"/>
            </p:cNvSpPr>
            <p:nvPr/>
          </p:nvSpPr>
          <p:spPr bwMode="auto">
            <a:xfrm>
              <a:off x="1499" y="3792"/>
              <a:ext cx="703" cy="336"/>
            </a:xfrm>
            <a:prstGeom prst="rect">
              <a:avLst/>
            </a:prstGeom>
            <a:solidFill>
              <a:schemeClr val="accent1">
                <a:alpha val="50195"/>
              </a:schemeClr>
            </a:solidFill>
            <a:ln w="9525">
              <a:noFill/>
              <a:miter lim="800000"/>
              <a:headEnd/>
              <a:tailEnd/>
            </a:ln>
          </p:spPr>
          <p:txBody>
            <a:bodyPr wrap="none">
              <a:prstTxWarp prst="textNoShape">
                <a:avLst/>
              </a:prstTxWarp>
              <a:spAutoFit/>
            </a:bodyPr>
            <a:lstStyle/>
            <a:p>
              <a:r>
                <a:rPr lang="en-US" sz="2000" dirty="0">
                  <a:latin typeface="Calibri"/>
                  <a:cs typeface="Calibri"/>
                </a:rPr>
                <a:t>Hiragana</a:t>
              </a:r>
            </a:p>
          </p:txBody>
        </p:sp>
        <p:sp>
          <p:nvSpPr>
            <p:cNvPr id="28" name="Text Box 1030">
              <a:extLst>
                <a:ext uri="{FF2B5EF4-FFF2-40B4-BE49-F238E27FC236}">
                  <a16:creationId xmlns:a16="http://schemas.microsoft.com/office/drawing/2014/main" id="{C267B56E-8330-634A-B2DC-3457401F5A7F}"/>
                </a:ext>
              </a:extLst>
            </p:cNvPr>
            <p:cNvSpPr txBox="1">
              <a:spLocks noChangeArrowheads="1"/>
            </p:cNvSpPr>
            <p:nvPr/>
          </p:nvSpPr>
          <p:spPr bwMode="auto">
            <a:xfrm>
              <a:off x="2603" y="3792"/>
              <a:ext cx="438" cy="336"/>
            </a:xfrm>
            <a:prstGeom prst="rect">
              <a:avLst/>
            </a:prstGeom>
            <a:solidFill>
              <a:schemeClr val="accent1">
                <a:alpha val="50195"/>
              </a:schemeClr>
            </a:solidFill>
            <a:ln w="9525">
              <a:noFill/>
              <a:miter lim="800000"/>
              <a:headEnd/>
              <a:tailEnd/>
            </a:ln>
          </p:spPr>
          <p:txBody>
            <a:bodyPr wrap="none">
              <a:prstTxWarp prst="textNoShape">
                <a:avLst/>
              </a:prstTxWarp>
              <a:spAutoFit/>
            </a:bodyPr>
            <a:lstStyle/>
            <a:p>
              <a:r>
                <a:rPr lang="en-US" sz="2000" dirty="0">
                  <a:latin typeface="Calibri"/>
                  <a:cs typeface="Calibri"/>
                </a:rPr>
                <a:t>Kanji</a:t>
              </a:r>
            </a:p>
          </p:txBody>
        </p:sp>
        <p:sp>
          <p:nvSpPr>
            <p:cNvPr id="29" name="Text Box 1031">
              <a:extLst>
                <a:ext uri="{FF2B5EF4-FFF2-40B4-BE49-F238E27FC236}">
                  <a16:creationId xmlns:a16="http://schemas.microsoft.com/office/drawing/2014/main" id="{21E1D4E2-F924-814E-9F91-CF572337D5C3}"/>
                </a:ext>
              </a:extLst>
            </p:cNvPr>
            <p:cNvSpPr txBox="1">
              <a:spLocks noChangeArrowheads="1"/>
            </p:cNvSpPr>
            <p:nvPr/>
          </p:nvSpPr>
          <p:spPr bwMode="auto">
            <a:xfrm>
              <a:off x="3275" y="3792"/>
              <a:ext cx="571" cy="336"/>
            </a:xfrm>
            <a:prstGeom prst="rect">
              <a:avLst/>
            </a:prstGeom>
            <a:solidFill>
              <a:schemeClr val="accent1">
                <a:alpha val="50195"/>
              </a:schemeClr>
            </a:solidFill>
            <a:ln w="9525">
              <a:noFill/>
              <a:miter lim="800000"/>
              <a:headEnd/>
              <a:tailEnd/>
            </a:ln>
          </p:spPr>
          <p:txBody>
            <a:bodyPr wrap="none">
              <a:prstTxWarp prst="textNoShape">
                <a:avLst/>
              </a:prstTxWarp>
              <a:spAutoFit/>
            </a:bodyPr>
            <a:lstStyle/>
            <a:p>
              <a:r>
                <a:rPr lang="en-US" sz="2000" dirty="0" err="1">
                  <a:latin typeface="Calibri"/>
                  <a:cs typeface="Calibri"/>
                </a:rPr>
                <a:t>Romaji</a:t>
              </a:r>
              <a:endParaRPr lang="en-US" sz="2000" dirty="0">
                <a:latin typeface="Calibri"/>
                <a:cs typeface="Calibri"/>
              </a:endParaRPr>
            </a:p>
          </p:txBody>
        </p:sp>
      </p:grpSp>
      <p:sp>
        <p:nvSpPr>
          <p:cNvPr id="30" name="Rectangle 1040">
            <a:extLst>
              <a:ext uri="{FF2B5EF4-FFF2-40B4-BE49-F238E27FC236}">
                <a16:creationId xmlns:a16="http://schemas.microsoft.com/office/drawing/2014/main" id="{2BDB8242-BA39-EA4E-84F6-CDFD1658F543}"/>
              </a:ext>
            </a:extLst>
          </p:cNvPr>
          <p:cNvSpPr>
            <a:spLocks noChangeArrowheads="1"/>
          </p:cNvSpPr>
          <p:nvPr/>
        </p:nvSpPr>
        <p:spPr bwMode="auto">
          <a:xfrm>
            <a:off x="990599" y="3309139"/>
            <a:ext cx="1447800" cy="369332"/>
          </a:xfrm>
          <a:prstGeom prst="rect">
            <a:avLst/>
          </a:prstGeom>
          <a:noFill/>
          <a:ln w="9525">
            <a:solidFill>
              <a:schemeClr val="tx1"/>
            </a:solidFill>
            <a:miter lim="800000"/>
            <a:headEnd/>
            <a:tailEnd/>
          </a:ln>
        </p:spPr>
        <p:txBody>
          <a:bodyPr anchor="ctr">
            <a:prstTxWarp prst="textNoShape">
              <a:avLst/>
            </a:prstTxWarp>
            <a:spAutoFit/>
          </a:bodyPr>
          <a:lstStyle/>
          <a:p>
            <a:endParaRPr lang="en-US"/>
          </a:p>
        </p:txBody>
      </p:sp>
      <p:cxnSp>
        <p:nvCxnSpPr>
          <p:cNvPr id="31" name="AutoShape 1041">
            <a:extLst>
              <a:ext uri="{FF2B5EF4-FFF2-40B4-BE49-F238E27FC236}">
                <a16:creationId xmlns:a16="http://schemas.microsoft.com/office/drawing/2014/main" id="{2CFE2A4C-BC5C-EB49-9AA1-81C54C8CCAA4}"/>
              </a:ext>
            </a:extLst>
          </p:cNvPr>
          <p:cNvCxnSpPr>
            <a:cxnSpLocks noChangeShapeType="1"/>
            <a:stCxn id="26" idx="0"/>
            <a:endCxn id="30" idx="2"/>
          </p:cNvCxnSpPr>
          <p:nvPr/>
        </p:nvCxnSpPr>
        <p:spPr bwMode="auto">
          <a:xfrm flipH="1" flipV="1">
            <a:off x="1714500" y="3678472"/>
            <a:ext cx="611189" cy="213597"/>
          </a:xfrm>
          <a:prstGeom prst="straightConnector1">
            <a:avLst/>
          </a:prstGeom>
          <a:noFill/>
          <a:ln w="9525">
            <a:solidFill>
              <a:schemeClr val="tx1"/>
            </a:solidFill>
            <a:miter lim="800000"/>
            <a:headEnd/>
            <a:tailEnd type="triangle" w="med" len="med"/>
          </a:ln>
        </p:spPr>
      </p:cxnSp>
      <p:sp>
        <p:nvSpPr>
          <p:cNvPr id="32" name="Rectangle 1044">
            <a:extLst>
              <a:ext uri="{FF2B5EF4-FFF2-40B4-BE49-F238E27FC236}">
                <a16:creationId xmlns:a16="http://schemas.microsoft.com/office/drawing/2014/main" id="{5D3585E8-204A-DB4A-A207-79913D735AB8}"/>
              </a:ext>
            </a:extLst>
          </p:cNvPr>
          <p:cNvSpPr>
            <a:spLocks noChangeArrowheads="1"/>
          </p:cNvSpPr>
          <p:nvPr/>
        </p:nvSpPr>
        <p:spPr bwMode="auto">
          <a:xfrm>
            <a:off x="4800599" y="3309139"/>
            <a:ext cx="533400" cy="369332"/>
          </a:xfrm>
          <a:prstGeom prst="rect">
            <a:avLst/>
          </a:prstGeom>
          <a:noFill/>
          <a:ln w="9525">
            <a:solidFill>
              <a:schemeClr val="tx1"/>
            </a:solidFill>
            <a:miter lim="800000"/>
            <a:headEnd/>
            <a:tailEnd/>
          </a:ln>
        </p:spPr>
        <p:txBody>
          <a:bodyPr anchor="ctr">
            <a:prstTxWarp prst="textNoShape">
              <a:avLst/>
            </a:prstTxWarp>
            <a:spAutoFit/>
          </a:bodyPr>
          <a:lstStyle/>
          <a:p>
            <a:endParaRPr lang="en-US"/>
          </a:p>
        </p:txBody>
      </p:sp>
      <p:cxnSp>
        <p:nvCxnSpPr>
          <p:cNvPr id="33" name="AutoShape 1045">
            <a:extLst>
              <a:ext uri="{FF2B5EF4-FFF2-40B4-BE49-F238E27FC236}">
                <a16:creationId xmlns:a16="http://schemas.microsoft.com/office/drawing/2014/main" id="{8938068F-5CD3-004E-9542-08147E60D851}"/>
              </a:ext>
            </a:extLst>
          </p:cNvPr>
          <p:cNvCxnSpPr>
            <a:cxnSpLocks noChangeShapeType="1"/>
            <a:stCxn id="27" idx="0"/>
            <a:endCxn id="32" idx="2"/>
          </p:cNvCxnSpPr>
          <p:nvPr/>
        </p:nvCxnSpPr>
        <p:spPr bwMode="auto">
          <a:xfrm flipV="1">
            <a:off x="4020345" y="3678472"/>
            <a:ext cx="1046954" cy="213597"/>
          </a:xfrm>
          <a:prstGeom prst="straightConnector1">
            <a:avLst/>
          </a:prstGeom>
          <a:noFill/>
          <a:ln w="9525">
            <a:solidFill>
              <a:schemeClr val="tx1"/>
            </a:solidFill>
            <a:miter lim="800000"/>
            <a:headEnd/>
            <a:tailEnd type="triangle" w="med" len="med"/>
          </a:ln>
        </p:spPr>
      </p:cxnSp>
      <p:sp>
        <p:nvSpPr>
          <p:cNvPr id="34" name="Rectangle 1046">
            <a:extLst>
              <a:ext uri="{FF2B5EF4-FFF2-40B4-BE49-F238E27FC236}">
                <a16:creationId xmlns:a16="http://schemas.microsoft.com/office/drawing/2014/main" id="{7138F28B-5EA8-9240-A307-1B6B928DEDCF}"/>
              </a:ext>
            </a:extLst>
          </p:cNvPr>
          <p:cNvSpPr>
            <a:spLocks noChangeArrowheads="1"/>
          </p:cNvSpPr>
          <p:nvPr/>
        </p:nvSpPr>
        <p:spPr bwMode="auto">
          <a:xfrm>
            <a:off x="5333999" y="3309139"/>
            <a:ext cx="533400" cy="369332"/>
          </a:xfrm>
          <a:prstGeom prst="rect">
            <a:avLst/>
          </a:prstGeom>
          <a:noFill/>
          <a:ln w="9525">
            <a:solidFill>
              <a:schemeClr val="tx1"/>
            </a:solidFill>
            <a:miter lim="800000"/>
            <a:headEnd/>
            <a:tailEnd/>
          </a:ln>
        </p:spPr>
        <p:txBody>
          <a:bodyPr wrap="square" anchor="ctr">
            <a:prstTxWarp prst="textNoShape">
              <a:avLst/>
            </a:prstTxWarp>
            <a:spAutoFit/>
          </a:bodyPr>
          <a:lstStyle/>
          <a:p>
            <a:endParaRPr lang="en-US"/>
          </a:p>
        </p:txBody>
      </p:sp>
      <p:cxnSp>
        <p:nvCxnSpPr>
          <p:cNvPr id="35" name="AutoShape 1047">
            <a:extLst>
              <a:ext uri="{FF2B5EF4-FFF2-40B4-BE49-F238E27FC236}">
                <a16:creationId xmlns:a16="http://schemas.microsoft.com/office/drawing/2014/main" id="{E763F92F-AF60-F049-AD72-6EC66BA76B77}"/>
              </a:ext>
            </a:extLst>
          </p:cNvPr>
          <p:cNvCxnSpPr>
            <a:cxnSpLocks noChangeShapeType="1"/>
            <a:stCxn id="28" idx="0"/>
            <a:endCxn id="34" idx="2"/>
          </p:cNvCxnSpPr>
          <p:nvPr/>
        </p:nvCxnSpPr>
        <p:spPr bwMode="auto">
          <a:xfrm flipV="1">
            <a:off x="5562601" y="3678472"/>
            <a:ext cx="38098" cy="213597"/>
          </a:xfrm>
          <a:prstGeom prst="straightConnector1">
            <a:avLst/>
          </a:prstGeom>
          <a:noFill/>
          <a:ln w="9525">
            <a:solidFill>
              <a:schemeClr val="tx1"/>
            </a:solidFill>
            <a:miter lim="800000"/>
            <a:headEnd/>
            <a:tailEnd type="triangle" w="med" len="med"/>
          </a:ln>
        </p:spPr>
      </p:cxnSp>
      <p:sp>
        <p:nvSpPr>
          <p:cNvPr id="36" name="Rectangle 1048">
            <a:extLst>
              <a:ext uri="{FF2B5EF4-FFF2-40B4-BE49-F238E27FC236}">
                <a16:creationId xmlns:a16="http://schemas.microsoft.com/office/drawing/2014/main" id="{681C9068-F900-DD4D-BEE6-B7D7A9C5CA69}"/>
              </a:ext>
            </a:extLst>
          </p:cNvPr>
          <p:cNvSpPr>
            <a:spLocks noChangeArrowheads="1"/>
          </p:cNvSpPr>
          <p:nvPr/>
        </p:nvSpPr>
        <p:spPr bwMode="auto">
          <a:xfrm>
            <a:off x="7010399" y="3278777"/>
            <a:ext cx="228600" cy="369332"/>
          </a:xfrm>
          <a:prstGeom prst="rect">
            <a:avLst/>
          </a:prstGeom>
          <a:noFill/>
          <a:ln w="9525">
            <a:solidFill>
              <a:schemeClr val="tx1"/>
            </a:solidFill>
            <a:miter lim="800000"/>
            <a:headEnd/>
            <a:tailEnd/>
          </a:ln>
        </p:spPr>
        <p:txBody>
          <a:bodyPr anchor="ctr">
            <a:prstTxWarp prst="textNoShape">
              <a:avLst/>
            </a:prstTxWarp>
            <a:spAutoFit/>
          </a:bodyPr>
          <a:lstStyle/>
          <a:p>
            <a:endParaRPr lang="en-US"/>
          </a:p>
        </p:txBody>
      </p:sp>
      <p:cxnSp>
        <p:nvCxnSpPr>
          <p:cNvPr id="37" name="AutoShape 1049">
            <a:extLst>
              <a:ext uri="{FF2B5EF4-FFF2-40B4-BE49-F238E27FC236}">
                <a16:creationId xmlns:a16="http://schemas.microsoft.com/office/drawing/2014/main" id="{C3BA86EB-6E45-894D-8EE5-AF5B8AFFF978}"/>
              </a:ext>
            </a:extLst>
          </p:cNvPr>
          <p:cNvCxnSpPr>
            <a:cxnSpLocks noChangeShapeType="1"/>
            <a:stCxn id="29" idx="0"/>
            <a:endCxn id="36" idx="2"/>
          </p:cNvCxnSpPr>
          <p:nvPr/>
        </p:nvCxnSpPr>
        <p:spPr bwMode="auto">
          <a:xfrm flipV="1">
            <a:off x="6734971" y="3648110"/>
            <a:ext cx="389729" cy="243959"/>
          </a:xfrm>
          <a:prstGeom prst="straightConnector1">
            <a:avLst/>
          </a:prstGeom>
          <a:noFill/>
          <a:ln w="9525">
            <a:solidFill>
              <a:schemeClr val="tx1"/>
            </a:solidFill>
            <a:miter lim="800000"/>
            <a:headEnd/>
            <a:tailEnd type="triangle" w="med" len="med"/>
          </a:ln>
        </p:spPr>
      </p:cxnSp>
      <p:sp>
        <p:nvSpPr>
          <p:cNvPr id="38" name="Text Box 1051">
            <a:extLst>
              <a:ext uri="{FF2B5EF4-FFF2-40B4-BE49-F238E27FC236}">
                <a16:creationId xmlns:a16="http://schemas.microsoft.com/office/drawing/2014/main" id="{5983FE5E-283B-1341-9247-45B18A3F6C91}"/>
              </a:ext>
            </a:extLst>
          </p:cNvPr>
          <p:cNvSpPr txBox="1">
            <a:spLocks noChangeArrowheads="1"/>
          </p:cNvSpPr>
          <p:nvPr/>
        </p:nvSpPr>
        <p:spPr bwMode="auto">
          <a:xfrm>
            <a:off x="1138237" y="4292118"/>
            <a:ext cx="4686924" cy="369332"/>
          </a:xfrm>
          <a:prstGeom prst="rect">
            <a:avLst/>
          </a:prstGeom>
          <a:noFill/>
          <a:ln w="9525">
            <a:noFill/>
            <a:miter lim="800000"/>
            <a:headEnd/>
            <a:tailEnd/>
          </a:ln>
        </p:spPr>
        <p:txBody>
          <a:bodyPr wrap="none">
            <a:prstTxWarp prst="textNoShape">
              <a:avLst/>
            </a:prstTxWarp>
            <a:spAutoFit/>
          </a:bodyPr>
          <a:lstStyle/>
          <a:p>
            <a:r>
              <a:rPr lang="en-US" dirty="0">
                <a:latin typeface="Calibri"/>
                <a:cs typeface="Calibri"/>
              </a:rPr>
              <a:t>End-user can express query entirely in hiragana!</a:t>
            </a:r>
          </a:p>
        </p:txBody>
      </p:sp>
    </p:spTree>
    <p:extLst>
      <p:ext uri="{BB962C8B-B14F-4D97-AF65-F5344CB8AC3E}">
        <p14:creationId xmlns:p14="http://schemas.microsoft.com/office/powerpoint/2010/main" val="56323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0" grpId="0" animBg="1"/>
      <p:bldP spid="32" grpId="0" animBg="1"/>
      <p:bldP spid="34" grpId="0" animBg="1"/>
      <p:bldP spid="36" grpId="0" animBg="1"/>
      <p:bldP spid="3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lnSpcReduction="10000"/>
          </a:bodyPr>
          <a:lstStyle/>
          <a:p>
            <a:r>
              <a:rPr lang="en-US" dirty="0"/>
              <a:t>Let’s walk though a single step of the gradient descent algorithm.  We’ll use a simple sentiment classifier with just 2 features, and 1 training instance where the correct value is </a:t>
            </a:r>
            <a:r>
              <a:rPr lang="en-US" i="1" dirty="0"/>
              <a:t>y </a:t>
            </a:r>
            <a:r>
              <a:rPr lang="en-US" dirty="0"/>
              <a:t>= 1 (this is a positive review). </a:t>
            </a:r>
          </a:p>
          <a:p>
            <a:pPr algn="ctr"/>
            <a:r>
              <a:rPr lang="en-US" dirty="0"/>
              <a:t>x</a:t>
            </a:r>
            <a:r>
              <a:rPr lang="en-US" baseline="-25000" dirty="0"/>
              <a:t>1</a:t>
            </a:r>
            <a:r>
              <a:rPr lang="en-US" dirty="0"/>
              <a:t> = 3    (count of  positive lexicon words)</a:t>
            </a:r>
          </a:p>
          <a:p>
            <a:pPr algn="ctr"/>
            <a:r>
              <a:rPr lang="en-US" dirty="0"/>
              <a:t>x</a:t>
            </a:r>
            <a:r>
              <a:rPr lang="en-US" baseline="-25000" dirty="0"/>
              <a:t>2</a:t>
            </a:r>
            <a:r>
              <a:rPr lang="en-US" dirty="0"/>
              <a:t> = 2    (count of  positive negative words)</a:t>
            </a:r>
          </a:p>
          <a:p>
            <a:r>
              <a:rPr lang="en-US" dirty="0"/>
              <a:t>The initial weights and bias in θ</a:t>
            </a:r>
            <a:r>
              <a:rPr lang="en-US" baseline="30000" dirty="0"/>
              <a:t>0</a:t>
            </a:r>
            <a:r>
              <a:rPr lang="en-US" dirty="0"/>
              <a:t> are all set to 0, and the initial learning rate </a:t>
            </a:r>
            <a:r>
              <a:rPr lang="en-US" dirty="0" err="1"/>
              <a:t>η</a:t>
            </a:r>
            <a:r>
              <a:rPr lang="en-US" dirty="0"/>
              <a:t> is 0.1: </a:t>
            </a:r>
          </a:p>
          <a:p>
            <a:pPr algn="ctr"/>
            <a:r>
              <a:rPr lang="en-US" dirty="0"/>
              <a:t>w</a:t>
            </a:r>
            <a:r>
              <a:rPr lang="en-US" baseline="-25000" dirty="0"/>
              <a:t>1</a:t>
            </a:r>
            <a:r>
              <a:rPr lang="en-US" dirty="0"/>
              <a:t> = w</a:t>
            </a:r>
            <a:r>
              <a:rPr lang="en-US" baseline="-25000" dirty="0"/>
              <a:t>2</a:t>
            </a:r>
            <a:r>
              <a:rPr lang="en-US" dirty="0"/>
              <a:t> = b = 0</a:t>
            </a:r>
          </a:p>
          <a:p>
            <a:pPr algn="ctr"/>
            <a:r>
              <a:rPr lang="en-US" dirty="0" err="1"/>
              <a:t>η</a:t>
            </a:r>
            <a:r>
              <a:rPr lang="en-US" dirty="0"/>
              <a:t> = 0.1</a:t>
            </a:r>
          </a:p>
          <a:p>
            <a:r>
              <a:rPr lang="en-US" dirty="0"/>
              <a:t>The single update step requires that we compute the gradient, multiplied by the learning rate:</a:t>
            </a:r>
          </a:p>
          <a:p>
            <a:pPr algn="ctr"/>
            <a:endParaRPr lang="en-US" dirty="0"/>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AC14633-69C2-4B20-A25D-5198ADF9F536}"/>
                  </a:ext>
                </a:extLst>
              </p:cNvPr>
              <p:cNvSpPr txBox="1"/>
              <p:nvPr/>
            </p:nvSpPr>
            <p:spPr>
              <a:xfrm>
                <a:off x="2590800" y="5869094"/>
                <a:ext cx="3385670" cy="317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𝑡</m:t>
                          </m:r>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𝑡</m:t>
                          </m:r>
                        </m:sup>
                      </m:sSup>
                      <m:r>
                        <a:rPr lang="en-US" b="0" i="1" smtClean="0">
                          <a:latin typeface="Cambria Math" panose="02040503050406030204" pitchFamily="18" charset="0"/>
                        </a:rPr>
                        <m:t>−</m:t>
                      </m:r>
                      <m:r>
                        <a:rPr lang="en-US" b="0" i="1" smtClean="0">
                          <a:latin typeface="Cambria Math" panose="02040503050406030204" pitchFamily="18" charset="0"/>
                        </a:rPr>
                        <m:t>𝜂</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p>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p>
                      <m:r>
                        <a:rPr lang="en-US" b="0" i="1" smtClean="0">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AAC14633-69C2-4B20-A25D-5198ADF9F536}"/>
                  </a:ext>
                </a:extLst>
              </p:cNvPr>
              <p:cNvSpPr txBox="1">
                <a:spLocks noRot="1" noChangeAspect="1" noMove="1" noResize="1" noEditPoints="1" noAdjustHandles="1" noChangeArrowheads="1" noChangeShapeType="1" noTextEdit="1"/>
              </p:cNvSpPr>
              <p:nvPr/>
            </p:nvSpPr>
            <p:spPr>
              <a:xfrm>
                <a:off x="2590800" y="5869094"/>
                <a:ext cx="3385670" cy="317844"/>
              </a:xfrm>
              <a:prstGeom prst="rect">
                <a:avLst/>
              </a:prstGeom>
              <a:blipFill>
                <a:blip r:embed="rId3"/>
                <a:stretch>
                  <a:fillRect l="-1081" r="-2162" b="-26923"/>
                </a:stretch>
              </a:blipFill>
            </p:spPr>
            <p:txBody>
              <a:bodyPr/>
              <a:lstStyle/>
              <a:p>
                <a:r>
                  <a:rPr lang="en-US">
                    <a:noFill/>
                  </a:rPr>
                  <a:t> </a:t>
                </a:r>
              </a:p>
            </p:txBody>
          </p:sp>
        </mc:Fallback>
      </mc:AlternateContent>
    </p:spTree>
    <p:extLst>
      <p:ext uri="{BB962C8B-B14F-4D97-AF65-F5344CB8AC3E}">
        <p14:creationId xmlns:p14="http://schemas.microsoft.com/office/powerpoint/2010/main" val="972211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The derivative of this function for </a:t>
            </a:r>
            <a:r>
              <a:rPr lang="en-US" b="1" dirty="0"/>
              <a:t>a single training example </a:t>
            </a:r>
            <a:r>
              <a:rPr lang="en-US" i="1" dirty="0"/>
              <a:t>x </a:t>
            </a:r>
            <a:r>
              <a:rPr lang="en-US" dirty="0"/>
              <a:t>for a single weight </a:t>
            </a:r>
            <a:r>
              <a:rPr lang="en-US" i="1" dirty="0" err="1"/>
              <a:t>w</a:t>
            </a:r>
            <a:r>
              <a:rPr lang="en-US" i="1" baseline="-25000" dirty="0" err="1"/>
              <a:t>j</a:t>
            </a:r>
            <a:r>
              <a:rPr lang="en-US" dirty="0"/>
              <a:t> is</a:t>
            </a:r>
          </a:p>
          <a:p>
            <a:endParaRPr lang="en-US" dirty="0"/>
          </a:p>
          <a:p>
            <a:endParaRPr lang="en-US" dirty="0"/>
          </a:p>
          <a:p>
            <a:endParaRPr lang="en-US" dirty="0"/>
          </a:p>
          <a:p>
            <a:pPr algn="ctr"/>
            <a:r>
              <a:rPr lang="en-US" dirty="0"/>
              <a:t>The gradient vector has 3 dimensions, for w</a:t>
            </a:r>
            <a:r>
              <a:rPr lang="en-US" baseline="-25000" dirty="0"/>
              <a:t>1</a:t>
            </a:r>
            <a:r>
              <a:rPr lang="en-US" dirty="0"/>
              <a:t>, w</a:t>
            </a:r>
            <a:r>
              <a:rPr lang="en-US" baseline="-25000" dirty="0"/>
              <a:t>2</a:t>
            </a:r>
            <a:r>
              <a:rPr lang="en-US" dirty="0"/>
              <a:t>, and b.</a:t>
            </a:r>
            <a:br>
              <a:rPr lang="en-US" dirty="0"/>
            </a:br>
            <a:r>
              <a:rPr lang="en-US" dirty="0"/>
              <a:t> For our input, x</a:t>
            </a:r>
            <a:r>
              <a:rPr lang="en-US" baseline="-25000" dirty="0"/>
              <a:t>1</a:t>
            </a:r>
            <a:r>
              <a:rPr lang="en-US" dirty="0"/>
              <a:t> = 3 and x</a:t>
            </a:r>
            <a:r>
              <a:rPr lang="en-US" baseline="-25000" dirty="0"/>
              <a:t>2</a:t>
            </a:r>
            <a:r>
              <a:rPr lang="en-US" dirty="0"/>
              <a:t> = 2</a:t>
            </a:r>
          </a:p>
          <a:p>
            <a:pPr algn="ctr"/>
            <a:r>
              <a:rPr lang="en-US" dirty="0"/>
              <a:t>x</a:t>
            </a:r>
            <a:r>
              <a:rPr lang="en-US" baseline="-25000" dirty="0"/>
              <a:t>2</a:t>
            </a:r>
            <a:r>
              <a:rPr lang="en-US" dirty="0"/>
              <a:t> = 2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61F753-19E0-47B7-BAEC-B7E34AF7B7DE}"/>
                  </a:ext>
                </a:extLst>
              </p:cNvPr>
              <p:cNvSpPr txBox="1"/>
              <p:nvPr/>
            </p:nvSpPr>
            <p:spPr>
              <a:xfrm>
                <a:off x="2209800" y="2866818"/>
                <a:ext cx="3742819" cy="6840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𝐶𝐸</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𝑤</m:t>
                              </m:r>
                              <m:r>
                                <a:rPr lang="en-US" sz="2000" b="0" i="1" smtClean="0">
                                  <a:latin typeface="Cambria Math" panose="02040503050406030204" pitchFamily="18" charset="0"/>
                                </a:rPr>
                                <m:t>,</m:t>
                              </m:r>
                              <m:r>
                                <a:rPr lang="en-US" sz="2000" b="0" i="1" smtClean="0">
                                  <a:latin typeface="Cambria Math" panose="02040503050406030204" pitchFamily="18" charset="0"/>
                                </a:rPr>
                                <m:t>𝑏</m:t>
                              </m:r>
                            </m:e>
                          </m:d>
                        </m:num>
                        <m:den>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𝑗</m:t>
                              </m:r>
                            </m:sub>
                          </m:sSub>
                        </m:den>
                      </m:f>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𝑤</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𝑏</m:t>
                              </m:r>
                            </m:e>
                          </m:d>
                          <m:r>
                            <a:rPr lang="en-US" sz="2000" b="0" i="1" smtClean="0">
                              <a:latin typeface="Cambria Math" panose="02040503050406030204" pitchFamily="18" charset="0"/>
                            </a:rPr>
                            <m:t>−</m:t>
                          </m:r>
                          <m:r>
                            <a:rPr lang="en-US" sz="2000" b="0" i="1" smtClean="0">
                              <a:latin typeface="Cambria Math" panose="02040503050406030204" pitchFamily="18" charset="0"/>
                            </a:rPr>
                            <m:t>𝑦</m:t>
                          </m:r>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𝑗</m:t>
                          </m:r>
                        </m:sub>
                      </m:sSub>
                    </m:oMath>
                  </m:oMathPara>
                </a14:m>
                <a:endParaRPr lang="en-US" sz="2000" dirty="0"/>
              </a:p>
            </p:txBody>
          </p:sp>
        </mc:Choice>
        <mc:Fallback xmlns="">
          <p:sp>
            <p:nvSpPr>
              <p:cNvPr id="4" name="TextBox 3">
                <a:extLst>
                  <a:ext uri="{FF2B5EF4-FFF2-40B4-BE49-F238E27FC236}">
                    <a16:creationId xmlns:a16="http://schemas.microsoft.com/office/drawing/2014/main" id="{8E61F753-19E0-47B7-BAEC-B7E34AF7B7DE}"/>
                  </a:ext>
                </a:extLst>
              </p:cNvPr>
              <p:cNvSpPr txBox="1">
                <a:spLocks noRot="1" noChangeAspect="1" noMove="1" noResize="1" noEditPoints="1" noAdjustHandles="1" noChangeArrowheads="1" noChangeShapeType="1" noTextEdit="1"/>
              </p:cNvSpPr>
              <p:nvPr/>
            </p:nvSpPr>
            <p:spPr>
              <a:xfrm>
                <a:off x="2209800" y="2866818"/>
                <a:ext cx="3742819" cy="684098"/>
              </a:xfrm>
              <a:prstGeom prst="rect">
                <a:avLst/>
              </a:prstGeom>
              <a:blipFill>
                <a:blip r:embed="rId4"/>
                <a:stretch>
                  <a:fillRect b="-8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FB7A294-BDE1-411F-8CFC-2420CE2166B0}"/>
                  </a:ext>
                </a:extLst>
              </p:cNvPr>
              <p:cNvSpPr txBox="1"/>
              <p:nvPr/>
            </p:nvSpPr>
            <p:spPr>
              <a:xfrm>
                <a:off x="497166" y="5029200"/>
                <a:ext cx="8149667" cy="1383136"/>
              </a:xfrm>
              <a:prstGeom prst="rect">
                <a:avLst/>
              </a:prstGeom>
              <a:noFill/>
            </p:spPr>
            <p:txBody>
              <a:bodyPr wrap="none" lIns="0" tIns="0" rIns="0" bIns="0" rtlCol="0">
                <a:spAutoFit/>
              </a:bodyPr>
              <a:lstStyle/>
              <a:p>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m:rPr>
                            <m:sty m:val="p"/>
                          </m:rPr>
                          <a:rPr lang="en-US"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1</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r>
                                    <a:rPr lang="en-US" b="0" i="1" smtClean="0">
                                      <a:latin typeface="Cambria Math" panose="02040503050406030204" pitchFamily="18" charset="0"/>
                                    </a:rPr>
                                    <m:t>𝑏</m:t>
                                  </m:r>
                                </m:den>
                              </m:f>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d>
                                <m:dPr>
                                  <m:ctrlPr>
                                    <a:rPr lang="en-US" b="0" i="1" smtClean="0">
                                      <a:latin typeface="Cambria Math" panose="02040503050406030204" pitchFamily="18" charset="0"/>
                                    </a:rPr>
                                  </m:ctrlPr>
                                </m:dPr>
                                <m:e>
                                  <m:r>
                                    <a:rPr lang="en-US" b="0" i="1" smtClean="0">
                                      <a:latin typeface="Cambria Math" panose="02040503050406030204" pitchFamily="18" charset="0"/>
                                    </a:rPr>
                                    <m:t>𝜎</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𝑦</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m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𝑦</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mr>
                          <m:m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𝑦</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i="1">
                                      <a:latin typeface="Cambria Math" panose="02040503050406030204" pitchFamily="18" charset="0"/>
                                    </a:rPr>
                                    <m:t>−</m:t>
                                  </m:r>
                                  <m:r>
                                    <a:rPr lang="en-US" b="0" i="1" smtClean="0">
                                      <a:latin typeface="Cambria Math" panose="02040503050406030204" pitchFamily="18" charset="0"/>
                                    </a:rPr>
                                    <m:t>1</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−1</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mr>
                          <m:mr>
                            <m:e>
                              <m:r>
                                <a:rPr lang="en-US" i="1">
                                  <a:latin typeface="Cambria Math" panose="02040503050406030204" pitchFamily="18" charset="0"/>
                                </a:rPr>
                                <m:t>𝜎</m:t>
                              </m:r>
                              <m:d>
                                <m:dPr>
                                  <m:ctrlPr>
                                    <a:rPr lang="en-US" i="1" smtClean="0">
                                      <a:latin typeface="Cambria Math" panose="02040503050406030204" pitchFamily="18" charset="0"/>
                                    </a:rPr>
                                  </m:ctrlPr>
                                </m:dPr>
                                <m:e>
                                  <m:r>
                                    <a:rPr lang="en-US" b="0" i="1" smtClean="0">
                                      <a:latin typeface="Cambria Math" panose="02040503050406030204" pitchFamily="18" charset="0"/>
                                    </a:rPr>
                                    <m:t>0</m:t>
                                  </m:r>
                                </m:e>
                              </m:d>
                              <m:r>
                                <a:rPr lang="en-US" i="1">
                                  <a:latin typeface="Cambria Math" panose="02040503050406030204" pitchFamily="18" charset="0"/>
                                </a:rPr>
                                <m:t>−</m:t>
                              </m:r>
                              <m:r>
                                <a:rPr lang="en-US" b="0" i="1" smtClean="0">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−0.5</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r>
                                <a:rPr lang="en-US" b="0" i="1" smtClean="0">
                                  <a:latin typeface="Cambria Math" panose="02040503050406030204" pitchFamily="18" charset="0"/>
                                </a:rPr>
                                <m:t>−0.5</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mr>
                          <m:mr>
                            <m:e>
                              <m:r>
                                <a:rPr lang="en-US" b="0" i="1" smtClean="0">
                                  <a:latin typeface="Cambria Math" panose="02040503050406030204" pitchFamily="18" charset="0"/>
                                </a:rPr>
                                <m:t>−0.5</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−1.5</m:t>
                              </m:r>
                            </m:e>
                          </m:mr>
                          <m:mr>
                            <m:e>
                              <m:r>
                                <a:rPr lang="en-US" b="0" i="1" smtClean="0">
                                  <a:latin typeface="Cambria Math" panose="02040503050406030204" pitchFamily="18" charset="0"/>
                                </a:rPr>
                                <m:t>−1.0</m:t>
                              </m:r>
                            </m:e>
                          </m:mr>
                          <m:mr>
                            <m:e>
                              <m:r>
                                <a:rPr lang="en-US" b="0" i="1" smtClean="0">
                                  <a:latin typeface="Cambria Math" panose="02040503050406030204" pitchFamily="18" charset="0"/>
                                </a:rPr>
                                <m:t>−0.5</m:t>
                              </m:r>
                            </m:e>
                          </m:mr>
                        </m:m>
                      </m:e>
                    </m:d>
                  </m:oMath>
                </a14:m>
                <a:endParaRPr lang="en-US" dirty="0"/>
              </a:p>
            </p:txBody>
          </p:sp>
        </mc:Choice>
        <mc:Fallback xmlns="">
          <p:sp>
            <p:nvSpPr>
              <p:cNvPr id="6" name="TextBox 5">
                <a:extLst>
                  <a:ext uri="{FF2B5EF4-FFF2-40B4-BE49-F238E27FC236}">
                    <a16:creationId xmlns:a16="http://schemas.microsoft.com/office/drawing/2014/main" id="{9FB7A294-BDE1-411F-8CFC-2420CE2166B0}"/>
                  </a:ext>
                </a:extLst>
              </p:cNvPr>
              <p:cNvSpPr txBox="1">
                <a:spLocks noRot="1" noChangeAspect="1" noMove="1" noResize="1" noEditPoints="1" noAdjustHandles="1" noChangeArrowheads="1" noChangeShapeType="1" noTextEdit="1"/>
              </p:cNvSpPr>
              <p:nvPr/>
            </p:nvSpPr>
            <p:spPr>
              <a:xfrm>
                <a:off x="497166" y="5029200"/>
                <a:ext cx="8149667" cy="1383136"/>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41457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Now that we have a gradient ∇</a:t>
            </a:r>
            <a:r>
              <a:rPr lang="en-US" baseline="-25000" dirty="0" err="1"/>
              <a:t>w,b</a:t>
            </a:r>
            <a:r>
              <a:rPr lang="en-US" dirty="0"/>
              <a:t> , we compute the new parameter vector θ</a:t>
            </a:r>
            <a:r>
              <a:rPr lang="en-US" baseline="30000" dirty="0"/>
              <a:t>1</a:t>
            </a:r>
            <a:r>
              <a:rPr lang="en-US" dirty="0"/>
              <a:t> by moving θ</a:t>
            </a:r>
            <a:r>
              <a:rPr lang="en-US" baseline="30000" dirty="0"/>
              <a:t>0</a:t>
            </a:r>
            <a:r>
              <a:rPr lang="en-US" dirty="0"/>
              <a:t> in the opposite direction from the gradient: </a:t>
            </a:r>
          </a:p>
          <a:p>
            <a:endParaRPr lang="en-US" dirty="0"/>
          </a:p>
          <a:p>
            <a:endParaRPr lang="en-US" dirty="0"/>
          </a:p>
          <a:p>
            <a:endParaRPr lang="en-US" dirty="0"/>
          </a:p>
          <a:p>
            <a:endParaRPr lang="en-US" dirty="0"/>
          </a:p>
          <a:p>
            <a:endParaRPr lang="en-US" dirty="0"/>
          </a:p>
          <a:p>
            <a:r>
              <a:rPr lang="en-US" dirty="0"/>
              <a:t>So after one step of gradient descent, the weights have shifted to be: </a:t>
            </a:r>
          </a:p>
          <a:p>
            <a:pPr algn="ctr"/>
            <a:r>
              <a:rPr lang="en-US" i="1" dirty="0"/>
              <a:t>w</a:t>
            </a:r>
            <a:r>
              <a:rPr lang="en-US" baseline="-25000" dirty="0"/>
              <a:t>1</a:t>
            </a:r>
            <a:r>
              <a:rPr lang="en-US" dirty="0"/>
              <a:t> = 0.15, </a:t>
            </a:r>
            <a:r>
              <a:rPr lang="en-US" i="1" dirty="0"/>
              <a:t>w</a:t>
            </a:r>
            <a:r>
              <a:rPr lang="en-US" baseline="-25000" dirty="0"/>
              <a:t>2</a:t>
            </a:r>
            <a:r>
              <a:rPr lang="en-US" dirty="0"/>
              <a:t> = 0.1, and </a:t>
            </a:r>
            <a:r>
              <a:rPr lang="en-US" i="1" dirty="0"/>
              <a:t>b</a:t>
            </a:r>
            <a:r>
              <a:rPr lang="en-US" dirty="0"/>
              <a:t>= .05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E3E1427-985B-4863-BE37-BFC0C8D50EC0}"/>
                  </a:ext>
                </a:extLst>
              </p:cNvPr>
              <p:cNvSpPr txBox="1"/>
              <p:nvPr/>
            </p:nvSpPr>
            <p:spPr>
              <a:xfrm>
                <a:off x="1752600" y="3048000"/>
                <a:ext cx="3912481" cy="9841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𝜃</m:t>
                          </m:r>
                        </m:e>
                        <m:sup>
                          <m:r>
                            <a:rPr lang="en-US" sz="2400" b="0" i="1" smtClean="0">
                              <a:latin typeface="Cambria Math" panose="02040503050406030204" pitchFamily="18" charset="0"/>
                            </a:rPr>
                            <m:t>1</m:t>
                          </m:r>
                        </m:sup>
                      </m:sSup>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m>
                            <m:mPr>
                              <m:mcs>
                                <m:mc>
                                  <m:mcPr>
                                    <m:count m:val="1"/>
                                    <m:mcJc m:val="center"/>
                                  </m:mcPr>
                                </m:mc>
                              </m:mcs>
                              <m:ctrlPr>
                                <a:rPr lang="en-US" sz="2400" b="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m:rPr>
                                        <m:brk m:alnAt="7"/>
                                      </m:rPr>
                                      <a:rPr lang="en-US" sz="2400" b="0" i="1" smtClean="0">
                                        <a:latin typeface="Cambria Math" panose="02040503050406030204" pitchFamily="18" charset="0"/>
                                      </a:rPr>
                                      <m:t>𝑤</m:t>
                                    </m:r>
                                  </m:e>
                                  <m:sub>
                                    <m:r>
                                      <m:rPr>
                                        <m:brk m:alnAt="7"/>
                                      </m:rPr>
                                      <a:rPr lang="en-US" sz="2400" b="0" i="1" smtClean="0">
                                        <a:latin typeface="Cambria Math" panose="02040503050406030204" pitchFamily="18" charset="0"/>
                                      </a:rPr>
                                      <m:t>1</m:t>
                                    </m:r>
                                  </m:sub>
                                </m:sSub>
                              </m:e>
                            </m:m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2</m:t>
                                    </m:r>
                                  </m:sub>
                                </m:sSub>
                              </m:e>
                            </m:mr>
                            <m:mr>
                              <m:e>
                                <m:r>
                                  <a:rPr lang="en-US" sz="2400" b="0" i="1" smtClean="0">
                                    <a:latin typeface="Cambria Math" panose="02040503050406030204" pitchFamily="18" charset="0"/>
                                  </a:rPr>
                                  <m:t>𝑏</m:t>
                                </m:r>
                              </m:e>
                            </m:mr>
                          </m:m>
                        </m:e>
                      </m:d>
                      <m:r>
                        <a:rPr lang="en-US" sz="2400" b="0" i="1" smtClean="0">
                          <a:latin typeface="Cambria Math" panose="02040503050406030204" pitchFamily="18" charset="0"/>
                        </a:rPr>
                        <m:t>−</m:t>
                      </m:r>
                      <m:r>
                        <a:rPr lang="en-US" sz="2400" b="0" i="1" smtClean="0">
                          <a:latin typeface="Cambria Math" panose="02040503050406030204" pitchFamily="18" charset="0"/>
                        </a:rPr>
                        <m:t>𝜂</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b="0" i="1" smtClean="0">
                                    <a:latin typeface="Cambria Math" panose="02040503050406030204" pitchFamily="18" charset="0"/>
                                  </a:rPr>
                                  <m:t>−1.5</m:t>
                                </m:r>
                              </m:e>
                            </m:mr>
                            <m:mr>
                              <m:e>
                                <m:r>
                                  <a:rPr lang="en-US" sz="2400" b="0" i="1" smtClean="0">
                                    <a:latin typeface="Cambria Math" panose="02040503050406030204" pitchFamily="18" charset="0"/>
                                  </a:rPr>
                                  <m:t>−1.0</m:t>
                                </m:r>
                              </m:e>
                            </m:mr>
                            <m:mr>
                              <m:e>
                                <m:r>
                                  <a:rPr lang="en-US" sz="2400" b="0" i="1" smtClean="0">
                                    <a:latin typeface="Cambria Math" panose="02040503050406030204" pitchFamily="18" charset="0"/>
                                  </a:rPr>
                                  <m:t>−0.5</m:t>
                                </m:r>
                              </m:e>
                            </m:mr>
                          </m:m>
                        </m:e>
                      </m:d>
                      <m:r>
                        <a:rPr lang="en-US" sz="2400" b="0" i="1" smtClean="0">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b="0" i="1" smtClean="0">
                                    <a:latin typeface="Cambria Math" panose="02040503050406030204" pitchFamily="18" charset="0"/>
                                  </a:rPr>
                                  <m:t>.15</m:t>
                                </m:r>
                              </m:e>
                            </m:mr>
                            <m:mr>
                              <m:e>
                                <m:r>
                                  <a:rPr lang="en-US" sz="2400" b="0" i="1" smtClean="0">
                                    <a:latin typeface="Cambria Math" panose="02040503050406030204" pitchFamily="18" charset="0"/>
                                  </a:rPr>
                                  <m:t>.1</m:t>
                                </m:r>
                              </m:e>
                            </m:mr>
                            <m:mr>
                              <m:e>
                                <m:r>
                                  <a:rPr lang="en-US" sz="2400" b="0" i="1" smtClean="0">
                                    <a:latin typeface="Cambria Math" panose="02040503050406030204" pitchFamily="18" charset="0"/>
                                  </a:rPr>
                                  <m:t>.05</m:t>
                                </m:r>
                              </m:e>
                            </m:mr>
                          </m:m>
                        </m:e>
                      </m:d>
                    </m:oMath>
                  </m:oMathPara>
                </a14:m>
                <a:endParaRPr lang="en-US" sz="2400" dirty="0"/>
              </a:p>
            </p:txBody>
          </p:sp>
        </mc:Choice>
        <mc:Fallback xmlns="">
          <p:sp>
            <p:nvSpPr>
              <p:cNvPr id="5" name="TextBox 4">
                <a:extLst>
                  <a:ext uri="{FF2B5EF4-FFF2-40B4-BE49-F238E27FC236}">
                    <a16:creationId xmlns:a16="http://schemas.microsoft.com/office/drawing/2014/main" id="{DE3E1427-985B-4863-BE37-BFC0C8D50EC0}"/>
                  </a:ext>
                </a:extLst>
              </p:cNvPr>
              <p:cNvSpPr txBox="1">
                <a:spLocks noRot="1" noChangeAspect="1" noMove="1" noResize="1" noEditPoints="1" noAdjustHandles="1" noChangeArrowheads="1" noChangeShapeType="1" noTextEdit="1"/>
              </p:cNvSpPr>
              <p:nvPr/>
            </p:nvSpPr>
            <p:spPr>
              <a:xfrm>
                <a:off x="1752600" y="3048000"/>
                <a:ext cx="3912481" cy="98411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14670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Mini-batch training </a:t>
            </a:r>
          </a:p>
        </p:txBody>
      </p:sp>
      <p:sp>
        <p:nvSpPr>
          <p:cNvPr id="3" name="Content Placeholder 2"/>
          <p:cNvSpPr>
            <a:spLocks noGrp="1"/>
          </p:cNvSpPr>
          <p:nvPr>
            <p:ph idx="1"/>
          </p:nvPr>
        </p:nvSpPr>
        <p:spPr/>
        <p:txBody>
          <a:bodyPr/>
          <a:lstStyle/>
          <a:p>
            <a:r>
              <a:rPr lang="en-US" b="1" dirty="0"/>
              <a:t>Stochastic</a:t>
            </a:r>
            <a:r>
              <a:rPr lang="en-US" dirty="0"/>
              <a:t> gradient descent chooses a </a:t>
            </a:r>
            <a:r>
              <a:rPr lang="en-US" b="1" dirty="0"/>
              <a:t>single random example </a:t>
            </a:r>
            <a:r>
              <a:rPr lang="en-US" dirty="0"/>
              <a:t>at a time, and updates its weights on that example. As a result the updates can fluctuate.</a:t>
            </a:r>
          </a:p>
          <a:p>
            <a:r>
              <a:rPr lang="en-US" dirty="0"/>
              <a:t>An alternate is </a:t>
            </a:r>
            <a:r>
              <a:rPr lang="en-US" b="1" dirty="0"/>
              <a:t>batch training, </a:t>
            </a:r>
            <a:r>
              <a:rPr lang="en-US" dirty="0"/>
              <a:t>which</a:t>
            </a:r>
            <a:r>
              <a:rPr lang="en-US" b="1" dirty="0"/>
              <a:t> </a:t>
            </a:r>
            <a:r>
              <a:rPr lang="en-US" dirty="0"/>
              <a:t>computes the gradient over the </a:t>
            </a:r>
            <a:r>
              <a:rPr lang="en-US" b="1" dirty="0"/>
              <a:t>entire dataset</a:t>
            </a:r>
            <a:r>
              <a:rPr lang="en-US" dirty="0"/>
              <a:t>. This gives a much better estimate of which direction to move the weights, but takes a long time to compute.</a:t>
            </a:r>
          </a:p>
          <a:p>
            <a:r>
              <a:rPr lang="en-US" dirty="0"/>
              <a:t>A commonly used compromise is </a:t>
            </a:r>
            <a:r>
              <a:rPr lang="en-US" b="1" dirty="0"/>
              <a:t>mini-batch training</a:t>
            </a:r>
            <a:r>
              <a:rPr lang="en-US" dirty="0"/>
              <a:t>, where we train on a small batch.  The batch size can be 512 or 1024, often selected based on computational resources, so that all examples in the mini-batch can be processed in parallel.  The loss is then accumulated. </a:t>
            </a:r>
          </a:p>
        </p:txBody>
      </p:sp>
    </p:spTree>
    <p:extLst>
      <p:ext uri="{BB962C8B-B14F-4D97-AF65-F5344CB8AC3E}">
        <p14:creationId xmlns:p14="http://schemas.microsoft.com/office/powerpoint/2010/main" val="15361474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a:t>
            </a:r>
          </a:p>
        </p:txBody>
      </p:sp>
      <p:sp>
        <p:nvSpPr>
          <p:cNvPr id="3" name="Content Placeholder 2"/>
          <p:cNvSpPr>
            <a:spLocks noGrp="1"/>
          </p:cNvSpPr>
          <p:nvPr>
            <p:ph idx="1"/>
          </p:nvPr>
        </p:nvSpPr>
        <p:spPr/>
        <p:txBody>
          <a:bodyPr>
            <a:normAutofit/>
          </a:bodyPr>
          <a:lstStyle/>
          <a:p>
            <a:r>
              <a:rPr lang="en-US" b="1" dirty="0"/>
              <a:t>Overfitting </a:t>
            </a:r>
            <a:r>
              <a:rPr lang="en-US" dirty="0"/>
              <a:t>is a problem with many machine learning models. Overfitting results in poor generalization and poor performance on unseen test set.</a:t>
            </a:r>
          </a:p>
          <a:p>
            <a:r>
              <a:rPr lang="en-US" dirty="0"/>
              <a:t>In logistic regression, if a feature only occurs in one class then it will get a </a:t>
            </a:r>
            <a:r>
              <a:rPr lang="en-US" b="1" dirty="0"/>
              <a:t>high weight</a:t>
            </a:r>
            <a:r>
              <a:rPr lang="en-US" dirty="0"/>
              <a:t>.  Sometimes we are just modelling noisy factors that just accidentally correlate with the class.</a:t>
            </a:r>
          </a:p>
          <a:p>
            <a:r>
              <a:rPr lang="en-US" b="1" dirty="0"/>
              <a:t>Regularization </a:t>
            </a:r>
            <a:r>
              <a:rPr lang="en-US" dirty="0"/>
              <a:t>is a way to penalize large weights.  A regularization term is added to the loss function. </a:t>
            </a:r>
          </a:p>
          <a:p>
            <a:r>
              <a:rPr lang="en-US" dirty="0"/>
              <a:t>Lasso regression uses L1 regularization</a:t>
            </a:r>
            <a:br>
              <a:rPr lang="en-US" dirty="0"/>
            </a:br>
            <a:r>
              <a:rPr lang="en-US" dirty="0"/>
              <a:t>Ridge regression uses L2 regularization </a:t>
            </a:r>
          </a:p>
          <a:p>
            <a:endParaRPr lang="en-US" dirty="0"/>
          </a:p>
        </p:txBody>
      </p:sp>
    </p:spTree>
    <p:extLst>
      <p:ext uri="{BB962C8B-B14F-4D97-AF65-F5344CB8AC3E}">
        <p14:creationId xmlns:p14="http://schemas.microsoft.com/office/powerpoint/2010/main" val="10197263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logistic regression </a:t>
            </a:r>
          </a:p>
        </p:txBody>
      </p:sp>
      <p:sp>
        <p:nvSpPr>
          <p:cNvPr id="3" name="Content Placeholder 2"/>
          <p:cNvSpPr>
            <a:spLocks noGrp="1"/>
          </p:cNvSpPr>
          <p:nvPr>
            <p:ph idx="1"/>
          </p:nvPr>
        </p:nvSpPr>
        <p:spPr/>
        <p:txBody>
          <a:bodyPr/>
          <a:lstStyle/>
          <a:p>
            <a:r>
              <a:rPr lang="en-US" dirty="0"/>
              <a:t>Instead of binary classification, we often want more than two classes.  For sentiment classification we might extend the class labels to be </a:t>
            </a:r>
            <a:r>
              <a:rPr lang="en-US" b="1" dirty="0"/>
              <a:t>positive, negative</a:t>
            </a:r>
            <a:r>
              <a:rPr lang="en-US" dirty="0"/>
              <a:t>, and </a:t>
            </a:r>
            <a:r>
              <a:rPr lang="en-US" b="1" dirty="0"/>
              <a:t>neutral</a:t>
            </a:r>
            <a:r>
              <a:rPr lang="en-US" dirty="0"/>
              <a:t>.</a:t>
            </a:r>
          </a:p>
          <a:p>
            <a:r>
              <a:rPr lang="en-US" dirty="0"/>
              <a:t>We want to know the probability of </a:t>
            </a:r>
            <a:r>
              <a:rPr lang="en-US" i="1" dirty="0"/>
              <a:t>y </a:t>
            </a:r>
            <a:r>
              <a:rPr lang="en-US" dirty="0"/>
              <a:t>for each class </a:t>
            </a:r>
            <a:r>
              <a:rPr lang="en-US" i="1" dirty="0"/>
              <a:t>c </a:t>
            </a:r>
            <a:r>
              <a:rPr lang="en-US" dirty="0"/>
              <a:t>∈ </a:t>
            </a:r>
            <a:r>
              <a:rPr lang="en-US" i="1" dirty="0"/>
              <a:t>C</a:t>
            </a:r>
            <a:r>
              <a:rPr lang="en-US" dirty="0"/>
              <a:t>, </a:t>
            </a:r>
            <a:r>
              <a:rPr lang="en-US" i="1" dirty="0"/>
              <a:t>p</a:t>
            </a:r>
            <a:r>
              <a:rPr lang="en-US" dirty="0"/>
              <a:t>(</a:t>
            </a:r>
            <a:r>
              <a:rPr lang="en-US" i="1" dirty="0"/>
              <a:t>y </a:t>
            </a:r>
            <a:r>
              <a:rPr lang="en-US" dirty="0"/>
              <a:t>= </a:t>
            </a:r>
            <a:r>
              <a:rPr lang="en-US" i="1" dirty="0" err="1"/>
              <a:t>c</a:t>
            </a:r>
            <a:r>
              <a:rPr lang="en-US" dirty="0" err="1"/>
              <a:t>|</a:t>
            </a:r>
            <a:r>
              <a:rPr lang="en-US" i="1" dirty="0" err="1"/>
              <a:t>x</a:t>
            </a:r>
            <a:r>
              <a:rPr lang="en-US" dirty="0"/>
              <a:t>). </a:t>
            </a:r>
          </a:p>
          <a:p>
            <a:r>
              <a:rPr lang="en-US" dirty="0"/>
              <a:t>To get a proper probability, we will use a </a:t>
            </a:r>
            <a:r>
              <a:rPr lang="en-US" b="1" dirty="0"/>
              <a:t>generalization of the sigmoid function</a:t>
            </a:r>
            <a:r>
              <a:rPr lang="en-US" dirty="0"/>
              <a:t> called the </a:t>
            </a:r>
            <a:r>
              <a:rPr lang="en-US" b="1" dirty="0" err="1"/>
              <a:t>softmax</a:t>
            </a:r>
            <a:r>
              <a:rPr lang="en-US" b="1" dirty="0"/>
              <a:t> function.</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7EDE5E7-D20F-4413-A3A7-D4DB98EF05CC}"/>
                  </a:ext>
                </a:extLst>
              </p:cNvPr>
              <p:cNvSpPr txBox="1"/>
              <p:nvPr/>
            </p:nvSpPr>
            <p:spPr>
              <a:xfrm>
                <a:off x="2286000" y="4495800"/>
                <a:ext cx="3779304" cy="10316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000" smtClean="0">
                          <a:latin typeface="Cambria Math" panose="02040503050406030204" pitchFamily="18" charset="0"/>
                        </a:rPr>
                        <m:t>softmax</m:t>
                      </m:r>
                      <m:d>
                        <m:dPr>
                          <m:ctrlPr>
                            <a:rPr lang="en-US" sz="2000" i="1">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𝑖</m:t>
                              </m:r>
                            </m:sub>
                          </m:sSub>
                        </m:e>
                      </m:d>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𝑗</m:t>
                                  </m:r>
                                </m:sub>
                              </m:sSub>
                            </m:sup>
                          </m:sSup>
                        </m:num>
                        <m:den>
                          <m:nary>
                            <m:naryPr>
                              <m:chr m:val="∑"/>
                              <m:limLoc m:val="subSup"/>
                              <m:ctrlPr>
                                <a:rPr lang="en-US" sz="2000" i="1">
                                  <a:latin typeface="Cambria Math" panose="02040503050406030204" pitchFamily="18" charset="0"/>
                                </a:rPr>
                              </m:ctrlPr>
                            </m:naryPr>
                            <m:sub>
                              <m:r>
                                <a:rPr lang="en-US" sz="2000" b="0" i="1" smtClean="0">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𝑗</m:t>
                                      </m:r>
                                    </m:sub>
                                  </m:sSub>
                                </m:sup>
                              </m:sSup>
                            </m:e>
                          </m:nary>
                        </m:den>
                      </m:f>
                      <m:r>
                        <a:rPr lang="en-US" sz="2000" b="0" i="1" smtClean="0">
                          <a:latin typeface="Cambria Math" panose="02040503050406030204" pitchFamily="18" charset="0"/>
                        </a:rPr>
                        <m:t> 1≤</m:t>
                      </m:r>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𝑘</m:t>
                      </m:r>
                    </m:oMath>
                  </m:oMathPara>
                </a14:m>
                <a:endParaRPr lang="en-US" sz="2000" dirty="0"/>
              </a:p>
              <a:p>
                <a:endParaRPr lang="en-US" sz="2000" dirty="0"/>
              </a:p>
            </p:txBody>
          </p:sp>
        </mc:Choice>
        <mc:Fallback xmlns="">
          <p:sp>
            <p:nvSpPr>
              <p:cNvPr id="5" name="TextBox 4">
                <a:extLst>
                  <a:ext uri="{FF2B5EF4-FFF2-40B4-BE49-F238E27FC236}">
                    <a16:creationId xmlns:a16="http://schemas.microsoft.com/office/drawing/2014/main" id="{97EDE5E7-D20F-4413-A3A7-D4DB98EF05CC}"/>
                  </a:ext>
                </a:extLst>
              </p:cNvPr>
              <p:cNvSpPr txBox="1">
                <a:spLocks noRot="1" noChangeAspect="1" noMove="1" noResize="1" noEditPoints="1" noAdjustHandles="1" noChangeArrowheads="1" noChangeShapeType="1" noTextEdit="1"/>
              </p:cNvSpPr>
              <p:nvPr/>
            </p:nvSpPr>
            <p:spPr>
              <a:xfrm>
                <a:off x="2286000" y="4495800"/>
                <a:ext cx="3779304" cy="103169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926654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Softmax</a:t>
            </a:r>
            <a:endParaRPr lang="en-US" dirty="0"/>
          </a:p>
        </p:txBody>
      </p:sp>
      <p:sp>
        <p:nvSpPr>
          <p:cNvPr id="3" name="Content Placeholder 2"/>
          <p:cNvSpPr>
            <a:spLocks noGrp="1"/>
          </p:cNvSpPr>
          <p:nvPr>
            <p:ph idx="1"/>
          </p:nvPr>
        </p:nvSpPr>
        <p:spPr/>
        <p:txBody>
          <a:bodyPr/>
          <a:lstStyle/>
          <a:p>
            <a:r>
              <a:rPr lang="en-US" dirty="0"/>
              <a:t>The </a:t>
            </a:r>
            <a:r>
              <a:rPr lang="en-US" dirty="0" err="1"/>
              <a:t>softmax</a:t>
            </a:r>
            <a:r>
              <a:rPr lang="en-US" dirty="0"/>
              <a:t> function takes in an input vector </a:t>
            </a:r>
            <a:r>
              <a:rPr lang="en-US" i="1" dirty="0"/>
              <a:t>z </a:t>
            </a:r>
            <a:r>
              <a:rPr lang="en-US" dirty="0"/>
              <a:t>= [</a:t>
            </a:r>
            <a:r>
              <a:rPr lang="en-US" i="1" dirty="0"/>
              <a:t>z</a:t>
            </a:r>
            <a:r>
              <a:rPr lang="en-US" baseline="-25000" dirty="0"/>
              <a:t>1</a:t>
            </a:r>
            <a:r>
              <a:rPr lang="en-US" dirty="0"/>
              <a:t>,</a:t>
            </a:r>
            <a:r>
              <a:rPr lang="en-US" i="1" dirty="0"/>
              <a:t>z</a:t>
            </a:r>
            <a:r>
              <a:rPr lang="en-US" baseline="-25000" dirty="0"/>
              <a:t>2</a:t>
            </a:r>
            <a:r>
              <a:rPr lang="en-US" dirty="0"/>
              <a:t>,...,</a:t>
            </a:r>
            <a:r>
              <a:rPr lang="en-US" i="1" dirty="0" err="1"/>
              <a:t>z</a:t>
            </a:r>
            <a:r>
              <a:rPr lang="en-US" i="1" baseline="-25000" dirty="0" err="1"/>
              <a:t>k</a:t>
            </a:r>
            <a:r>
              <a:rPr lang="en-US" dirty="0"/>
              <a:t>] and outputs a vector of values normalized  into probabilities.</a:t>
            </a:r>
          </a:p>
          <a:p>
            <a:endParaRPr lang="en-US" dirty="0"/>
          </a:p>
          <a:p>
            <a:endParaRPr lang="en-US" dirty="0"/>
          </a:p>
          <a:p>
            <a:endParaRPr lang="en-US" dirty="0"/>
          </a:p>
          <a:p>
            <a:r>
              <a:rPr lang="tr-TR" dirty="0" err="1"/>
              <a:t>For</a:t>
            </a:r>
            <a:r>
              <a:rPr lang="tr-TR" dirty="0"/>
              <a:t> </a:t>
            </a:r>
            <a:r>
              <a:rPr lang="tr-TR" dirty="0" err="1"/>
              <a:t>example</a:t>
            </a:r>
            <a:r>
              <a:rPr lang="tr-TR" dirty="0"/>
              <a:t>, </a:t>
            </a:r>
            <a:r>
              <a:rPr lang="tr-TR" dirty="0" err="1"/>
              <a:t>for</a:t>
            </a:r>
            <a:r>
              <a:rPr lang="tr-TR" dirty="0"/>
              <a:t> </a:t>
            </a:r>
            <a:r>
              <a:rPr lang="tr-TR" dirty="0" err="1"/>
              <a:t>this</a:t>
            </a:r>
            <a:r>
              <a:rPr lang="tr-TR" dirty="0"/>
              <a:t> </a:t>
            </a:r>
            <a:r>
              <a:rPr lang="tr-TR" dirty="0" err="1"/>
              <a:t>input</a:t>
            </a:r>
            <a:r>
              <a:rPr lang="tr-TR" dirty="0"/>
              <a:t>:  </a:t>
            </a:r>
          </a:p>
          <a:p>
            <a:pPr algn="ctr"/>
            <a:r>
              <a:rPr lang="tr-TR" i="1" dirty="0"/>
              <a:t>z </a:t>
            </a:r>
            <a:r>
              <a:rPr lang="tr-TR" dirty="0"/>
              <a:t>= [0.6, 1.1, −1.5, 1.2, 3.2, −1.1] </a:t>
            </a:r>
          </a:p>
          <a:p>
            <a:r>
              <a:rPr lang="tr-TR" dirty="0" err="1"/>
              <a:t>Softmax</a:t>
            </a:r>
            <a:r>
              <a:rPr lang="tr-TR" dirty="0"/>
              <a:t> </a:t>
            </a:r>
            <a:r>
              <a:rPr lang="tr-TR" dirty="0" err="1"/>
              <a:t>will</a:t>
            </a:r>
            <a:r>
              <a:rPr lang="tr-TR" dirty="0"/>
              <a:t> </a:t>
            </a:r>
            <a:r>
              <a:rPr lang="tr-TR" dirty="0" err="1"/>
              <a:t>output</a:t>
            </a:r>
            <a:r>
              <a:rPr lang="tr-TR" dirty="0"/>
              <a:t>:</a:t>
            </a:r>
          </a:p>
          <a:p>
            <a:pPr algn="ctr"/>
            <a:r>
              <a:rPr lang="pt-BR" dirty="0"/>
              <a:t>[0.056, 0.090, 0.007, 0.099, 0.74, 0.010] </a:t>
            </a:r>
          </a:p>
          <a:p>
            <a:pPr algn="ctr"/>
            <a:endParaRPr lang="tr-TR"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90689D9-370B-4D83-87FB-641599A33805}"/>
                  </a:ext>
                </a:extLst>
              </p:cNvPr>
              <p:cNvSpPr txBox="1"/>
              <p:nvPr/>
            </p:nvSpPr>
            <p:spPr>
              <a:xfrm>
                <a:off x="1219200" y="2895600"/>
                <a:ext cx="4991944" cy="680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000" b="0" i="0" smtClean="0">
                          <a:latin typeface="Cambria Math" panose="02040503050406030204" pitchFamily="18" charset="0"/>
                        </a:rPr>
                        <m:t>softmax</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𝑧</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1</m:t>
                                  </m:r>
                                </m:sub>
                              </m:sSub>
                            </m:sup>
                          </m:sSup>
                        </m:num>
                        <m:den>
                          <m:nary>
                            <m:naryPr>
                              <m:chr m:val="∑"/>
                              <m:limLoc m:val="subSup"/>
                              <m:ctrlPr>
                                <a:rPr lang="en-US" sz="2000" b="0" i="1" smtClean="0">
                                  <a:latin typeface="Cambria Math" panose="02040503050406030204" pitchFamily="18" charset="0"/>
                                </a:rPr>
                              </m:ctrlPr>
                            </m:naryPr>
                            <m:sub>
                              <m:r>
                                <m:rPr>
                                  <m:brk m:alnAt="25"/>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𝑘</m:t>
                              </m:r>
                            </m:sup>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𝑖</m:t>
                                      </m:r>
                                    </m:sub>
                                  </m:sSub>
                                </m:sup>
                              </m:sSup>
                            </m:e>
                          </m:nary>
                        </m:den>
                      </m:f>
                      <m:r>
                        <a:rPr lang="en-US" sz="2000" b="0" i="1" smtClean="0">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2</m:t>
                                  </m:r>
                                </m:sub>
                              </m:sSub>
                            </m:sup>
                          </m:sSup>
                        </m:num>
                        <m:den>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sup>
                              </m:sSup>
                            </m:e>
                          </m:nary>
                        </m:den>
                      </m:f>
                      <m:r>
                        <a:rPr lang="en-US" sz="2000" b="0" i="1" smtClean="0">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𝑘</m:t>
                                  </m:r>
                                </m:sub>
                              </m:sSub>
                            </m:sup>
                          </m:sSup>
                        </m:num>
                        <m:den>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sup>
                              </m:sSup>
                            </m:e>
                          </m:nary>
                        </m:den>
                      </m:f>
                      <m:r>
                        <a:rPr lang="en-US" sz="2000" b="0" i="1" smtClean="0">
                          <a:latin typeface="Cambria Math" panose="02040503050406030204" pitchFamily="18" charset="0"/>
                        </a:rPr>
                        <m:t>]</m:t>
                      </m:r>
                    </m:oMath>
                  </m:oMathPara>
                </a14:m>
                <a:endParaRPr lang="en-US" sz="2000" dirty="0"/>
              </a:p>
            </p:txBody>
          </p:sp>
        </mc:Choice>
        <mc:Fallback xmlns="">
          <p:sp>
            <p:nvSpPr>
              <p:cNvPr id="4" name="TextBox 3">
                <a:extLst>
                  <a:ext uri="{FF2B5EF4-FFF2-40B4-BE49-F238E27FC236}">
                    <a16:creationId xmlns:a16="http://schemas.microsoft.com/office/drawing/2014/main" id="{190689D9-370B-4D83-87FB-641599A33805}"/>
                  </a:ext>
                </a:extLst>
              </p:cNvPr>
              <p:cNvSpPr txBox="1">
                <a:spLocks noRot="1" noChangeAspect="1" noMove="1" noResize="1" noEditPoints="1" noAdjustHandles="1" noChangeArrowheads="1" noChangeShapeType="1" noTextEdit="1"/>
              </p:cNvSpPr>
              <p:nvPr/>
            </p:nvSpPr>
            <p:spPr>
              <a:xfrm>
                <a:off x="1219200" y="2895600"/>
                <a:ext cx="4991944" cy="68050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54506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time: Neural Nets</a:t>
            </a:r>
          </a:p>
        </p:txBody>
      </p:sp>
      <p:pic>
        <p:nvPicPr>
          <p:cNvPr id="5" name="Picture 4"/>
          <p:cNvPicPr>
            <a:picLocks noChangeAspect="1"/>
          </p:cNvPicPr>
          <p:nvPr/>
        </p:nvPicPr>
        <p:blipFill>
          <a:blip r:embed="rId3"/>
          <a:stretch>
            <a:fillRect/>
          </a:stretch>
        </p:blipFill>
        <p:spPr>
          <a:xfrm>
            <a:off x="609600" y="2324100"/>
            <a:ext cx="3713554" cy="3962400"/>
          </a:xfrm>
          <a:prstGeom prst="rect">
            <a:avLst/>
          </a:prstGeom>
        </p:spPr>
      </p:pic>
      <p:pic>
        <p:nvPicPr>
          <p:cNvPr id="6" name="Picture 5"/>
          <p:cNvPicPr>
            <a:picLocks noChangeAspect="1"/>
          </p:cNvPicPr>
          <p:nvPr/>
        </p:nvPicPr>
        <p:blipFill>
          <a:blip r:embed="rId4"/>
          <a:stretch>
            <a:fillRect/>
          </a:stretch>
        </p:blipFill>
        <p:spPr>
          <a:xfrm>
            <a:off x="4439864" y="2895600"/>
            <a:ext cx="4704136" cy="2712764"/>
          </a:xfrm>
          <a:prstGeom prst="rect">
            <a:avLst/>
          </a:prstGeom>
        </p:spPr>
      </p:pic>
    </p:spTree>
    <p:extLst>
      <p:ext uri="{BB962C8B-B14F-4D97-AF65-F5344CB8AC3E}">
        <p14:creationId xmlns:p14="http://schemas.microsoft.com/office/powerpoint/2010/main" val="1856734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698" name="Rectangle 2"/>
          <p:cNvSpPr>
            <a:spLocks noGrp="1" noChangeArrowheads="1"/>
          </p:cNvSpPr>
          <p:nvPr>
            <p:ph type="title"/>
          </p:nvPr>
        </p:nvSpPr>
        <p:spPr>
          <a:xfrm>
            <a:off x="369277" y="605896"/>
            <a:ext cx="2313633" cy="5646208"/>
          </a:xfrm>
        </p:spPr>
        <p:txBody>
          <a:bodyPr anchor="ctr">
            <a:normAutofit/>
          </a:bodyPr>
          <a:lstStyle/>
          <a:p>
            <a:r>
              <a:rPr lang="en-US" sz="3100">
                <a:solidFill>
                  <a:srgbClr val="FFFFFF"/>
                </a:solidFill>
              </a:rPr>
              <a:t>Word Tokenization in Chinese</a:t>
            </a:r>
          </a:p>
        </p:txBody>
      </p:sp>
      <p:sp>
        <p:nvSpPr>
          <p:cNvPr id="76" name="Rectangle 75">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699" name="Rectangle 3"/>
          <p:cNvSpPr>
            <a:spLocks noGrp="1" noChangeArrowheads="1"/>
          </p:cNvSpPr>
          <p:nvPr>
            <p:ph sz="quarter" idx="1"/>
          </p:nvPr>
        </p:nvSpPr>
        <p:spPr>
          <a:xfrm>
            <a:off x="3556512" y="605896"/>
            <a:ext cx="4810247" cy="5646208"/>
          </a:xfrm>
        </p:spPr>
        <p:txBody>
          <a:bodyPr anchor="ctr">
            <a:normAutofit/>
          </a:bodyPr>
          <a:lstStyle/>
          <a:p>
            <a:r>
              <a:rPr lang="en-US" dirty="0"/>
              <a:t>Also called </a:t>
            </a:r>
            <a:r>
              <a:rPr lang="en-US" b="1" dirty="0"/>
              <a:t>Word Segmentation</a:t>
            </a:r>
          </a:p>
          <a:p>
            <a:r>
              <a:rPr lang="en-US" dirty="0"/>
              <a:t>Chinese words are composed of characters</a:t>
            </a:r>
          </a:p>
          <a:p>
            <a:pPr lvl="1"/>
            <a:r>
              <a:rPr lang="en-US" dirty="0"/>
              <a:t>Characters are generally 1 syllable and 1 morpheme.</a:t>
            </a:r>
          </a:p>
          <a:p>
            <a:pPr lvl="1"/>
            <a:r>
              <a:rPr lang="en-US" dirty="0"/>
              <a:t>Average word is 2.4 characters long.</a:t>
            </a:r>
          </a:p>
          <a:p>
            <a:r>
              <a:rPr lang="en-US" dirty="0"/>
              <a:t>Standard baseline segmentation algorithm: </a:t>
            </a:r>
          </a:p>
          <a:p>
            <a:pPr lvl="1"/>
            <a:r>
              <a:rPr lang="en-US" dirty="0"/>
              <a:t>Maximum Matching  (also called Greedy)</a:t>
            </a:r>
          </a:p>
        </p:txBody>
      </p:sp>
    </p:spTree>
    <p:extLst>
      <p:ext uri="{BB962C8B-B14F-4D97-AF65-F5344CB8AC3E}">
        <p14:creationId xmlns:p14="http://schemas.microsoft.com/office/powerpoint/2010/main" val="355257901"/>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954</TotalTime>
  <Words>8198</Words>
  <Application>Microsoft Macintosh PowerPoint</Application>
  <PresentationFormat>On-screen Show (4:3)</PresentationFormat>
  <Paragraphs>841</Paragraphs>
  <Slides>87</Slides>
  <Notes>59</Notes>
  <HiddenSlides>12</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87</vt:i4>
      </vt:variant>
    </vt:vector>
  </HeadingPairs>
  <TitlesOfParts>
    <vt:vector size="100" baseType="lpstr">
      <vt:lpstr>Arial</vt:lpstr>
      <vt:lpstr>Calibri</vt:lpstr>
      <vt:lpstr>Calibri (Headings)</vt:lpstr>
      <vt:lpstr>Calibri Light</vt:lpstr>
      <vt:lpstr>Cambria Math</vt:lpstr>
      <vt:lpstr>Courier</vt:lpstr>
      <vt:lpstr>Lucida Sans</vt:lpstr>
      <vt:lpstr>Times</vt:lpstr>
      <vt:lpstr>Times New Roman</vt:lpstr>
      <vt:lpstr>Wingdings</vt:lpstr>
      <vt:lpstr>华文黑体</vt:lpstr>
      <vt:lpstr>Retrospect</vt:lpstr>
      <vt:lpstr>Equation</vt:lpstr>
      <vt:lpstr>CIS 530: Text Processing Wrap up &amp; Logistic Regression</vt:lpstr>
      <vt:lpstr>Reminders</vt:lpstr>
      <vt:lpstr>Wrap-up: Text Processing</vt:lpstr>
      <vt:lpstr>Recap: Normalization</vt:lpstr>
      <vt:lpstr>Issues in Tokenization</vt:lpstr>
      <vt:lpstr>Tokenization: language issues</vt:lpstr>
      <vt:lpstr>Tokenization: language issues</vt:lpstr>
      <vt:lpstr>Tokenization: language issues</vt:lpstr>
      <vt:lpstr>Word Tokenization in Chinese</vt:lpstr>
      <vt:lpstr>Maximum Matching Word Segmentation Algorithm</vt:lpstr>
      <vt:lpstr>Max-match segmentation illustration</vt:lpstr>
      <vt:lpstr>Byte-Pair Encoding for Tokenization</vt:lpstr>
      <vt:lpstr>Byte-Pair Encoding for Tokenization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Basic Text Processing</vt:lpstr>
      <vt:lpstr>Lemmatization</vt:lpstr>
      <vt:lpstr>Morphology</vt:lpstr>
      <vt:lpstr>Stemming</vt:lpstr>
      <vt:lpstr>Porter’s algorithm The most common English stemmer</vt:lpstr>
      <vt:lpstr>Viewing morphology in a corpus Why only strip –ing if there is a vowel?</vt:lpstr>
      <vt:lpstr>Viewing morphology in a corpus Why only strip –ing if there is a vowel?</vt:lpstr>
      <vt:lpstr>Basic Text Processing</vt:lpstr>
      <vt:lpstr>Sentence Segmentation</vt:lpstr>
      <vt:lpstr>Determining if a word is end-of-sentence: a Decision Tree</vt:lpstr>
      <vt:lpstr>More sophisticated decision tree features</vt:lpstr>
      <vt:lpstr>Implementing Decision Trees</vt:lpstr>
      <vt:lpstr>Decision Trees and other classifiers</vt:lpstr>
      <vt:lpstr>Recap: Text Classification and Naïve Bayes</vt:lpstr>
      <vt:lpstr>Recap: Naïve Bayes Simplifying  Assumptions</vt:lpstr>
      <vt:lpstr>Learning the Multinomial Naïve Bayes Model</vt:lpstr>
      <vt:lpstr>Recap: Parameter estimation</vt:lpstr>
      <vt:lpstr>Recap: Problem with Maximum Likelihood</vt:lpstr>
      <vt:lpstr>Recap: Laplace (add-1) smoothing for Naïve Bayes</vt:lpstr>
      <vt:lpstr>Logistic Regression</vt:lpstr>
      <vt:lpstr>Generative v. Discriminative Classifiers and cats v. dogs</vt:lpstr>
      <vt:lpstr>Tanks v. no tanks</vt:lpstr>
      <vt:lpstr>Generative v. Discriminative Classifiers</vt:lpstr>
      <vt:lpstr>Classifier components</vt:lpstr>
      <vt:lpstr>Sentiment classifier</vt:lpstr>
      <vt:lpstr>Sentiment classifier</vt:lpstr>
      <vt:lpstr>Sigmoid function</vt:lpstr>
      <vt:lpstr>Probabilities </vt:lpstr>
      <vt:lpstr>Decision boundary </vt:lpstr>
      <vt:lpstr>Extracting Features</vt:lpstr>
      <vt:lpstr>Extracting Features</vt:lpstr>
      <vt:lpstr>Extracting Features</vt:lpstr>
      <vt:lpstr>Extracting Features</vt:lpstr>
      <vt:lpstr>Extracting Features</vt:lpstr>
      <vt:lpstr>Extracting Features</vt:lpstr>
      <vt:lpstr>PowerPoint Presentation</vt:lpstr>
      <vt:lpstr>Computing Z</vt:lpstr>
      <vt:lpstr>Sigmoid(Z)</vt:lpstr>
      <vt:lpstr>Learning in logistic regression</vt:lpstr>
      <vt:lpstr>Loss functions</vt:lpstr>
      <vt:lpstr>Loss functions for probabilistic classification</vt:lpstr>
      <vt:lpstr>Loss functions for probabilistic classification</vt:lpstr>
      <vt:lpstr>Loss functions for probabilistic classification</vt:lpstr>
      <vt:lpstr>Cross-entropy loss</vt:lpstr>
      <vt:lpstr>Cross-entropy loss</vt:lpstr>
      <vt:lpstr>Cross-entropy loss</vt:lpstr>
      <vt:lpstr>Cross-entropy loss</vt:lpstr>
      <vt:lpstr>Loss on all training examples</vt:lpstr>
      <vt:lpstr>Finding good parameters </vt:lpstr>
      <vt:lpstr>Gradient descent</vt:lpstr>
      <vt:lpstr>Global v. Local Minimums </vt:lpstr>
      <vt:lpstr>Iteratively find minimum</vt:lpstr>
      <vt:lpstr>How much should we update the parameter by?</vt:lpstr>
      <vt:lpstr>Many dimensions</vt:lpstr>
      <vt:lpstr>Updating each dimension wi</vt:lpstr>
      <vt:lpstr>The Gradient </vt:lpstr>
      <vt:lpstr>Average Loss</vt:lpstr>
      <vt:lpstr>The Gradient </vt:lpstr>
      <vt:lpstr>Stochastic gradient descent algorithm </vt:lpstr>
      <vt:lpstr>Worked example</vt:lpstr>
      <vt:lpstr>Worked example</vt:lpstr>
      <vt:lpstr>Worked example</vt:lpstr>
      <vt:lpstr>Mini-batch training </vt:lpstr>
      <vt:lpstr>Regularization </vt:lpstr>
      <vt:lpstr>Multinomial logistic regression </vt:lpstr>
      <vt:lpstr>Softmax</vt:lpstr>
      <vt:lpstr>Next time: Neural Nets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 530: Logistic Regression</dc:title>
  <dc:creator>Callison-Burch, Christopher</dc:creator>
  <cp:lastModifiedBy>Callison-Burch, Christopher</cp:lastModifiedBy>
  <cp:revision>24</cp:revision>
  <dcterms:created xsi:type="dcterms:W3CDTF">2020-01-27T17:15:54Z</dcterms:created>
  <dcterms:modified xsi:type="dcterms:W3CDTF">2020-01-28T14:17:26Z</dcterms:modified>
</cp:coreProperties>
</file>